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2"/>
  </p:notesMasterIdLst>
  <p:handoutMasterIdLst>
    <p:handoutMasterId r:id="rId23"/>
  </p:handoutMasterIdLst>
  <p:sldIdLst>
    <p:sldId id="298" r:id="rId4"/>
    <p:sldId id="280" r:id="rId5"/>
    <p:sldId id="317" r:id="rId6"/>
    <p:sldId id="316" r:id="rId7"/>
    <p:sldId id="324" r:id="rId8"/>
    <p:sldId id="320" r:id="rId9"/>
    <p:sldId id="319" r:id="rId10"/>
    <p:sldId id="330" r:id="rId11"/>
    <p:sldId id="331" r:id="rId12"/>
    <p:sldId id="325" r:id="rId13"/>
    <p:sldId id="323" r:id="rId14"/>
    <p:sldId id="321" r:id="rId15"/>
    <p:sldId id="326" r:id="rId16"/>
    <p:sldId id="328" r:id="rId17"/>
    <p:sldId id="329" r:id="rId18"/>
    <p:sldId id="327" r:id="rId19"/>
    <p:sldId id="315" r:id="rId20"/>
    <p:sldId id="296" r:id="rId21"/>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Marlinghaus" initials="LM" lastIdx="43" clrIdx="0">
    <p:extLst>
      <p:ext uri="{19B8F6BF-5375-455C-9EA6-DF929625EA0E}">
        <p15:presenceInfo xmlns:p15="http://schemas.microsoft.com/office/powerpoint/2012/main" userId="bb2ee7d83a5609d6" providerId="Windows Live"/>
      </p:ext>
    </p:extLst>
  </p:cmAuthor>
  <p:cmAuthor id="2" name="Wolfram Günther" initials="WG" lastIdx="6" clrIdx="1">
    <p:extLst>
      <p:ext uri="{19B8F6BF-5375-455C-9EA6-DF929625EA0E}">
        <p15:presenceInfo xmlns:p15="http://schemas.microsoft.com/office/powerpoint/2012/main" userId="Wolfram Günther" providerId="None"/>
      </p:ext>
    </p:extLst>
  </p:cmAuthor>
  <p:cmAuthor id="3" name="Carolin Szliska" initials="CS" lastIdx="8" clrIdx="2">
    <p:extLst>
      <p:ext uri="{19B8F6BF-5375-455C-9EA6-DF929625EA0E}">
        <p15:presenceInfo xmlns:p15="http://schemas.microsoft.com/office/powerpoint/2012/main" userId="083c64706bde6e8c" providerId="Windows Live"/>
      </p:ext>
    </p:extLst>
  </p:cmAuthor>
  <p:cmAuthor id="4" name="ru38jay" initials="r" lastIdx="16" clrIdx="3">
    <p:extLst>
      <p:ext uri="{19B8F6BF-5375-455C-9EA6-DF929625EA0E}">
        <p15:presenceInfo xmlns:p15="http://schemas.microsoft.com/office/powerpoint/2012/main" userId="S::ru38jay@unimuenchen.onmicrosoft.com::d90412fd-baf4-4496-8af3-9efa89a7c50a" providerId="AD"/>
      </p:ext>
    </p:extLst>
  </p:cmAuthor>
  <p:cmAuthor id="5" name="kea26" initials="k" lastIdx="1" clrIdx="4">
    <p:extLst>
      <p:ext uri="{19B8F6BF-5375-455C-9EA6-DF929625EA0E}">
        <p15:presenceInfo xmlns:p15="http://schemas.microsoft.com/office/powerpoint/2012/main" userId="a78b7e63b4c86cd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4F4F"/>
    <a:srgbClr val="4C483D"/>
    <a:srgbClr val="A9E2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9" autoAdjust="0"/>
    <p:restoredTop sz="84282" autoAdjust="0"/>
  </p:normalViewPr>
  <p:slideViewPr>
    <p:cSldViewPr snapToGrid="0">
      <p:cViewPr varScale="1">
        <p:scale>
          <a:sx n="53" d="100"/>
          <a:sy n="53" d="100"/>
        </p:scale>
        <p:origin x="852" y="4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9" d="100"/>
          <a:sy n="89" d="100"/>
        </p:scale>
        <p:origin x="376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3D0AD56-5B6C-4E6A-B7B4-295B40FE9287}" type="datetime1">
              <a:rPr lang="de-DE" smtClean="0"/>
              <a:t>16.06.2023</a:t>
            </a:fld>
            <a:endParaRPr lang="de-DE" dirty="0"/>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C25127B-56B1-41E7-870A-1A288A9B9CCE}" type="datetime1">
              <a:rPr lang="de-DE" noProof="0" smtClean="0"/>
              <a:t>16.06.2023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rtl="0"/>
            <a:fld id="{8530193B-564F-4854-8A52-728F3FB19C85}" type="slidenum">
              <a:rPr lang="de-DE" smtClean="0"/>
              <a:t>1</a:t>
            </a:fld>
            <a:endParaRPr lang="de-DE"/>
          </a:p>
        </p:txBody>
      </p:sp>
    </p:spTree>
    <p:extLst>
      <p:ext uri="{BB962C8B-B14F-4D97-AF65-F5344CB8AC3E}">
        <p14:creationId xmlns:p14="http://schemas.microsoft.com/office/powerpoint/2010/main" val="1881063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a:t>
            </a:fld>
            <a:endParaRPr lang="de-DE" noProof="0"/>
          </a:p>
        </p:txBody>
      </p:sp>
    </p:spTree>
    <p:extLst>
      <p:ext uri="{BB962C8B-B14F-4D97-AF65-F5344CB8AC3E}">
        <p14:creationId xmlns:p14="http://schemas.microsoft.com/office/powerpoint/2010/main" val="1633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4</a:t>
            </a:fld>
            <a:endParaRPr lang="de-DE" noProof="0"/>
          </a:p>
        </p:txBody>
      </p:sp>
    </p:spTree>
    <p:extLst>
      <p:ext uri="{BB962C8B-B14F-4D97-AF65-F5344CB8AC3E}">
        <p14:creationId xmlns:p14="http://schemas.microsoft.com/office/powerpoint/2010/main" val="3598689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10</a:t>
            </a:fld>
            <a:endParaRPr lang="de-DE" noProof="0"/>
          </a:p>
        </p:txBody>
      </p:sp>
    </p:spTree>
    <p:extLst>
      <p:ext uri="{BB962C8B-B14F-4D97-AF65-F5344CB8AC3E}">
        <p14:creationId xmlns:p14="http://schemas.microsoft.com/office/powerpoint/2010/main" val="457431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12</a:t>
            </a:fld>
            <a:endParaRPr lang="de-DE" noProof="0"/>
          </a:p>
        </p:txBody>
      </p:sp>
    </p:spTree>
    <p:extLst>
      <p:ext uri="{BB962C8B-B14F-4D97-AF65-F5344CB8AC3E}">
        <p14:creationId xmlns:p14="http://schemas.microsoft.com/office/powerpoint/2010/main" val="150588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Arbeitsmigrationsgesetz</a:t>
            </a:r>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13</a:t>
            </a:fld>
            <a:endParaRPr lang="de-DE" noProof="0"/>
          </a:p>
        </p:txBody>
      </p:sp>
    </p:spTree>
    <p:extLst>
      <p:ext uri="{BB962C8B-B14F-4D97-AF65-F5344CB8AC3E}">
        <p14:creationId xmlns:p14="http://schemas.microsoft.com/office/powerpoint/2010/main" val="177752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MITARBEITEN!!! INFORMIERT EUCH </a:t>
            </a:r>
            <a:r>
              <a:rPr lang="de-DE" dirty="0">
                <a:sym typeface="Wingdings" panose="05000000000000000000" pitchFamily="2" charset="2"/>
              </a:rPr>
              <a:t> kommt in die AG</a:t>
            </a:r>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16</a:t>
            </a:fld>
            <a:endParaRPr lang="de-DE" noProof="0"/>
          </a:p>
        </p:txBody>
      </p:sp>
    </p:spTree>
    <p:extLst>
      <p:ext uri="{BB962C8B-B14F-4D97-AF65-F5344CB8AC3E}">
        <p14:creationId xmlns:p14="http://schemas.microsoft.com/office/powerpoint/2010/main" val="59387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rtl="0"/>
            <a:fld id="{8530193B-564F-4854-8A52-728F3FB19C85}" type="slidenum">
              <a:rPr lang="de-DE" smtClean="0"/>
              <a:t>18</a:t>
            </a:fld>
            <a:endParaRPr lang="de-DE"/>
          </a:p>
        </p:txBody>
      </p:sp>
    </p:spTree>
    <p:extLst>
      <p:ext uri="{BB962C8B-B14F-4D97-AF65-F5344CB8AC3E}">
        <p14:creationId xmlns:p14="http://schemas.microsoft.com/office/powerpoint/2010/main" val="1825145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bg1">
            <a:lumMod val="95000"/>
          </a:schemeClr>
        </a:solidFill>
        <a:effectLst/>
      </p:bgPr>
    </p:bg>
    <p:spTree>
      <p:nvGrpSpPr>
        <p:cNvPr id="1" name=""/>
        <p:cNvGrpSpPr/>
        <p:nvPr/>
      </p:nvGrpSpPr>
      <p:grpSpPr>
        <a:xfrm>
          <a:off x="0" y="0"/>
          <a:ext cx="0" cy="0"/>
          <a:chOff x="0" y="0"/>
          <a:chExt cx="0" cy="0"/>
        </a:xfrm>
      </p:grpSpPr>
      <p:sp>
        <p:nvSpPr>
          <p:cNvPr id="41" name="Bildplatzhalt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4487453"/>
            <a:ext cx="8991600" cy="1261295"/>
          </a:xfrm>
          <a:solidFill>
            <a:schemeClr val="bg1"/>
          </a:solidFill>
        </p:spPr>
        <p:txBody>
          <a:bodyPr vert="horz" lIns="180000" tIns="180000" rIns="252000" bIns="180000" rtlCol="0" anchor="t">
            <a:noAutofit/>
          </a:bodyPr>
          <a:lstStyle>
            <a:lvl1pPr algn="r">
              <a:defRPr lang="en-ZA" sz="4400" b="1" spc="-300" dirty="0">
                <a:solidFill>
                  <a:srgbClr val="4C483D"/>
                </a:solidFill>
              </a:defRPr>
            </a:lvl1pPr>
          </a:lstStyle>
          <a:p>
            <a:pPr lvl="0" algn="r" rtl="0"/>
            <a:r>
              <a:rPr lang="de-DE" noProof="0" dirty="0"/>
              <a:t>Klicken, um Präsentationstitel zu bearbeiten</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5737439"/>
            <a:ext cx="6580188" cy="580921"/>
          </a:xfrm>
          <a:solidFill>
            <a:srgbClr val="4C483D"/>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de-DE" noProof="0" dirty="0"/>
              <a:t>Formatvorlage des Untertitelmasters durch Klicken bearbeiten</a:t>
            </a:r>
          </a:p>
        </p:txBody>
      </p:sp>
      <p:sp>
        <p:nvSpPr>
          <p:cNvPr id="13" name="Rechtec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Rechtec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5" name="Rechtec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51DD44D8-4A8F-4693-B90A-166855B29D25}"/>
              </a:ext>
            </a:extLst>
          </p:cNvPr>
          <p:cNvSpPr/>
          <p:nvPr userDrawn="1"/>
        </p:nvSpPr>
        <p:spPr>
          <a:xfrm>
            <a:off x="9780588" y="43750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pic>
        <p:nvPicPr>
          <p:cNvPr id="4" name="Grafik 3" descr="Ein Bild, das Computer, Katze enthält.&#10;&#10;Automatisch generierte Beschreibung">
            <a:extLst>
              <a:ext uri="{FF2B5EF4-FFF2-40B4-BE49-F238E27FC236}">
                <a16:creationId xmlns:a16="http://schemas.microsoft.com/office/drawing/2014/main" id="{76A42774-6D5A-427A-8FDC-AAEC3F01716D}"/>
              </a:ext>
            </a:extLst>
          </p:cNvPr>
          <p:cNvPicPr>
            <a:picLocks noChangeAspect="1"/>
          </p:cNvPicPr>
          <p:nvPr userDrawn="1"/>
        </p:nvPicPr>
        <p:blipFill>
          <a:blip r:embed="rId2"/>
          <a:stretch>
            <a:fillRect/>
          </a:stretch>
        </p:blipFill>
        <p:spPr>
          <a:xfrm>
            <a:off x="10181055" y="5804968"/>
            <a:ext cx="1610478" cy="457171"/>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rgbClr val="4C483D"/>
                </a:solidFill>
              </a:defRPr>
            </a:lvl1pPr>
          </a:lstStyle>
          <a:p>
            <a:pPr rtl="0"/>
            <a:r>
              <a:rPr lang="de-DE" noProof="0" dirty="0"/>
              <a:t>Seitentitel durch Klicken bearbeiten</a:t>
            </a:r>
          </a:p>
        </p:txBody>
      </p:sp>
      <p:sp>
        <p:nvSpPr>
          <p:cNvPr id="7" name="Untertitel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Textplatzhalter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rgbClr val="4C483D"/>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solidFill>
                  <a:srgbClr val="4C483D"/>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rgbClr val="4C483D"/>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solidFill>
                  <a:srgbClr val="4C483D"/>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spaltig mit Kopfelem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rgbClr val="4C483D"/>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solidFill>
                  <a:srgbClr val="4C483D"/>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3252490"/>
            <a:ext cx="2160000" cy="1980209"/>
          </a:xfrm>
        </p:spPr>
        <p:txBody>
          <a:bodyPr rtlCol="0"/>
          <a:lstStyle>
            <a:lvl1pPr>
              <a:defRPr sz="1600">
                <a:solidFill>
                  <a:srgbClr val="4C483D"/>
                </a:solidFill>
              </a:defRPr>
            </a:lvl1pPr>
            <a:lvl2pPr>
              <a:defRPr sz="1400">
                <a:solidFill>
                  <a:srgbClr val="4C483D"/>
                </a:solidFill>
              </a:defRPr>
            </a:lvl2pPr>
            <a:lvl3pPr>
              <a:defRPr sz="1200">
                <a:solidFill>
                  <a:srgbClr val="4C483D"/>
                </a:solidFill>
              </a:defRPr>
            </a:lvl3pPr>
            <a:lvl4pPr>
              <a:defRPr sz="1200">
                <a:solidFill>
                  <a:srgbClr val="4C483D"/>
                </a:solidFill>
              </a:defRPr>
            </a:lvl4pPr>
            <a:lvl5pPr>
              <a:defRPr sz="1200">
                <a:solidFill>
                  <a:srgbClr val="4C483D"/>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3252490"/>
            <a:ext cx="2160588" cy="1980209"/>
          </a:xfrm>
        </p:spPr>
        <p:txBody>
          <a:bodyPr rtlCol="0"/>
          <a:lstStyle>
            <a:lvl1pPr>
              <a:defRPr sz="1600">
                <a:solidFill>
                  <a:srgbClr val="4C483D"/>
                </a:solidFill>
              </a:defRPr>
            </a:lvl1pPr>
            <a:lvl2pPr>
              <a:defRPr sz="1400">
                <a:solidFill>
                  <a:srgbClr val="4C483D"/>
                </a:solidFill>
              </a:defRPr>
            </a:lvl2pPr>
            <a:lvl3pPr>
              <a:defRPr sz="1200">
                <a:solidFill>
                  <a:srgbClr val="4C483D"/>
                </a:solidFill>
              </a:defRPr>
            </a:lvl3pPr>
            <a:lvl4pPr>
              <a:defRPr sz="1200">
                <a:solidFill>
                  <a:srgbClr val="4C483D"/>
                </a:solidFill>
              </a:defRPr>
            </a:lvl4pPr>
            <a:lvl5pPr>
              <a:defRPr sz="1200">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3252490"/>
            <a:ext cx="2160588" cy="1980209"/>
          </a:xfrm>
        </p:spPr>
        <p:txBody>
          <a:bodyPr rtlCol="0"/>
          <a:lstStyle>
            <a:lvl1pPr>
              <a:defRPr sz="1600">
                <a:solidFill>
                  <a:srgbClr val="4C483D"/>
                </a:solidFill>
              </a:defRPr>
            </a:lvl1pPr>
            <a:lvl2pPr>
              <a:defRPr sz="1400">
                <a:solidFill>
                  <a:srgbClr val="4C483D"/>
                </a:solidFill>
              </a:defRPr>
            </a:lvl2pPr>
            <a:lvl3pPr>
              <a:defRPr sz="1200">
                <a:solidFill>
                  <a:srgbClr val="4C483D"/>
                </a:solidFill>
              </a:defRPr>
            </a:lvl3pPr>
            <a:lvl4pPr>
              <a:defRPr sz="1200">
                <a:solidFill>
                  <a:srgbClr val="4C483D"/>
                </a:solidFill>
              </a:defRPr>
            </a:lvl4pPr>
            <a:lvl5pPr>
              <a:defRPr sz="1200">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3248025"/>
            <a:ext cx="2160588" cy="1980209"/>
          </a:xfrm>
        </p:spPr>
        <p:txBody>
          <a:bodyPr rtlCol="0"/>
          <a:lstStyle>
            <a:lvl1pPr>
              <a:defRPr sz="1600">
                <a:solidFill>
                  <a:srgbClr val="4C483D"/>
                </a:solidFill>
              </a:defRPr>
            </a:lvl1pPr>
            <a:lvl2pPr>
              <a:defRPr sz="1400">
                <a:solidFill>
                  <a:srgbClr val="4C483D"/>
                </a:solidFill>
              </a:defRPr>
            </a:lvl2pPr>
            <a:lvl3pPr>
              <a:defRPr sz="1200">
                <a:solidFill>
                  <a:srgbClr val="4C483D"/>
                </a:solidFill>
              </a:defRPr>
            </a:lvl3pPr>
            <a:lvl4pPr>
              <a:defRPr sz="1200">
                <a:solidFill>
                  <a:srgbClr val="4C483D"/>
                </a:solidFill>
              </a:defRPr>
            </a:lvl4pPr>
            <a:lvl5pPr>
              <a:defRPr sz="1200">
                <a:solidFill>
                  <a:srgbClr val="4C483D"/>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3249685"/>
            <a:ext cx="2160588" cy="1982099"/>
          </a:xfrm>
        </p:spPr>
        <p:txBody>
          <a:bodyPr rtlCol="0"/>
          <a:lstStyle>
            <a:lvl1pPr>
              <a:defRPr sz="1600">
                <a:solidFill>
                  <a:srgbClr val="4C483D"/>
                </a:solidFill>
              </a:defRPr>
            </a:lvl1pPr>
            <a:lvl2pPr>
              <a:defRPr sz="1400">
                <a:solidFill>
                  <a:srgbClr val="4C483D"/>
                </a:solidFill>
              </a:defRPr>
            </a:lvl2pPr>
            <a:lvl3pPr>
              <a:defRPr sz="1200">
                <a:solidFill>
                  <a:srgbClr val="4C483D"/>
                </a:solidFill>
              </a:defRPr>
            </a:lvl3pPr>
            <a:lvl4pPr>
              <a:defRPr sz="1200">
                <a:solidFill>
                  <a:srgbClr val="4C483D"/>
                </a:solidFill>
              </a:defRPr>
            </a:lvl4pPr>
            <a:lvl5pPr>
              <a:defRPr sz="1200">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Rechteck 6" descr="Akzentblock links">
            <a:extLst>
              <a:ext uri="{FF2B5EF4-FFF2-40B4-BE49-F238E27FC236}">
                <a16:creationId xmlns:a16="http://schemas.microsoft.com/office/drawing/2014/main" id="{2D632C09-D4FE-4A0D-86E2-A18F673F4505}"/>
              </a:ext>
              <a:ext uri="{C183D7F6-B498-43B3-948B-1728B52AA6E4}">
                <adec:decorative xmlns:adec="http://schemas.microsoft.com/office/drawing/2017/decorative" val="1"/>
              </a:ext>
            </a:extLst>
          </p:cNvPr>
          <p:cNvSpPr/>
          <p:nvPr userDrawn="1"/>
        </p:nvSpPr>
        <p:spPr>
          <a:xfrm>
            <a:off x="431800" y="250769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
        <p:nvSpPr>
          <p:cNvPr id="8" name="Rechteck 7" descr="Akzentleiste rechts&#10;">
            <a:extLst>
              <a:ext uri="{FF2B5EF4-FFF2-40B4-BE49-F238E27FC236}">
                <a16:creationId xmlns:a16="http://schemas.microsoft.com/office/drawing/2014/main" id="{FFA2BB98-D33D-4C7C-BBDC-46F0C4A147A2}"/>
              </a:ext>
              <a:ext uri="{C183D7F6-B498-43B3-948B-1728B52AA6E4}">
                <adec:decorative xmlns:adec="http://schemas.microsoft.com/office/drawing/2017/decorative" val="1"/>
              </a:ext>
            </a:extLst>
          </p:cNvPr>
          <p:cNvSpPr/>
          <p:nvPr userDrawn="1"/>
        </p:nvSpPr>
        <p:spPr>
          <a:xfrm>
            <a:off x="2726412" y="2507695"/>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
        <p:nvSpPr>
          <p:cNvPr id="9" name="Rechteck 8" descr="Akzentblock links">
            <a:extLst>
              <a:ext uri="{FF2B5EF4-FFF2-40B4-BE49-F238E27FC236}">
                <a16:creationId xmlns:a16="http://schemas.microsoft.com/office/drawing/2014/main" id="{7B90A610-4D87-43AB-BB32-DCFB630E9EAA}"/>
              </a:ext>
              <a:ext uri="{C183D7F6-B498-43B3-948B-1728B52AA6E4}">
                <adec:decorative xmlns:adec="http://schemas.microsoft.com/office/drawing/2017/decorative" val="1"/>
              </a:ext>
            </a:extLst>
          </p:cNvPr>
          <p:cNvSpPr/>
          <p:nvPr userDrawn="1"/>
        </p:nvSpPr>
        <p:spPr>
          <a:xfrm>
            <a:off x="5021024" y="250769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
        <p:nvSpPr>
          <p:cNvPr id="12" name="Rechteck 11" descr="Akzentleiste rechts&#10;">
            <a:extLst>
              <a:ext uri="{FF2B5EF4-FFF2-40B4-BE49-F238E27FC236}">
                <a16:creationId xmlns:a16="http://schemas.microsoft.com/office/drawing/2014/main" id="{65042398-4921-499C-8BB5-601B99991AF8}"/>
              </a:ext>
              <a:ext uri="{C183D7F6-B498-43B3-948B-1728B52AA6E4}">
                <adec:decorative xmlns:adec="http://schemas.microsoft.com/office/drawing/2017/decorative" val="1"/>
              </a:ext>
            </a:extLst>
          </p:cNvPr>
          <p:cNvSpPr/>
          <p:nvPr userDrawn="1"/>
        </p:nvSpPr>
        <p:spPr>
          <a:xfrm>
            <a:off x="7315636" y="2507695"/>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
        <p:nvSpPr>
          <p:cNvPr id="22" name="Rechteck 21" descr="Akzentblock links">
            <a:extLst>
              <a:ext uri="{FF2B5EF4-FFF2-40B4-BE49-F238E27FC236}">
                <a16:creationId xmlns:a16="http://schemas.microsoft.com/office/drawing/2014/main" id="{FAB25C88-3EBA-4B8D-92FE-68FDBBE7FFC9}"/>
              </a:ext>
              <a:ext uri="{C183D7F6-B498-43B3-948B-1728B52AA6E4}">
                <adec:decorative xmlns:adec="http://schemas.microsoft.com/office/drawing/2017/decorative" val="1"/>
              </a:ext>
            </a:extLst>
          </p:cNvPr>
          <p:cNvSpPr/>
          <p:nvPr userDrawn="1"/>
        </p:nvSpPr>
        <p:spPr>
          <a:xfrm>
            <a:off x="9610248" y="2507695"/>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
        <p:nvSpPr>
          <p:cNvPr id="28" name="Inhaltsplatzhalter 2">
            <a:extLst>
              <a:ext uri="{FF2B5EF4-FFF2-40B4-BE49-F238E27FC236}">
                <a16:creationId xmlns:a16="http://schemas.microsoft.com/office/drawing/2014/main" id="{07B973BB-B285-4FB1-AE85-B9E07455BF6E}"/>
              </a:ext>
            </a:extLst>
          </p:cNvPr>
          <p:cNvSpPr>
            <a:spLocks noGrp="1"/>
          </p:cNvSpPr>
          <p:nvPr>
            <p:ph idx="34" hasCustomPrompt="1"/>
          </p:nvPr>
        </p:nvSpPr>
        <p:spPr>
          <a:xfrm>
            <a:off x="432000" y="1516465"/>
            <a:ext cx="2160000" cy="924357"/>
          </a:xfrm>
        </p:spPr>
        <p:txBody>
          <a:bodyPr rtlCol="0" anchor="b"/>
          <a:lstStyle>
            <a:lvl1pPr marL="0" indent="0" algn="ctr">
              <a:buNone/>
              <a:defRPr sz="2000" b="1">
                <a:solidFill>
                  <a:srgbClr val="4C483D"/>
                </a:solidFill>
              </a:defRPr>
            </a:lvl1pPr>
            <a:lvl2pPr marL="266700" indent="0">
              <a:buNone/>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
        <p:nvSpPr>
          <p:cNvPr id="29" name="Textplatzhalter 4">
            <a:extLst>
              <a:ext uri="{FF2B5EF4-FFF2-40B4-BE49-F238E27FC236}">
                <a16:creationId xmlns:a16="http://schemas.microsoft.com/office/drawing/2014/main" id="{AECD14C2-E0AB-480D-99A7-42875777189A}"/>
              </a:ext>
            </a:extLst>
          </p:cNvPr>
          <p:cNvSpPr>
            <a:spLocks noGrp="1"/>
          </p:cNvSpPr>
          <p:nvPr>
            <p:ph type="body" sz="quarter" idx="35" hasCustomPrompt="1"/>
          </p:nvPr>
        </p:nvSpPr>
        <p:spPr>
          <a:xfrm>
            <a:off x="2726412" y="1516465"/>
            <a:ext cx="2160588" cy="924357"/>
          </a:xfrm>
        </p:spPr>
        <p:txBody>
          <a:bodyPr rtlCol="0" anchor="b"/>
          <a:lstStyle>
            <a:lvl1pPr marL="0" indent="0" algn="ctr">
              <a:buNone/>
              <a:defRPr sz="2000" b="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30" name="Textplatzhalter 5">
            <a:extLst>
              <a:ext uri="{FF2B5EF4-FFF2-40B4-BE49-F238E27FC236}">
                <a16:creationId xmlns:a16="http://schemas.microsoft.com/office/drawing/2014/main" id="{40F0C9AE-5673-452C-8EFE-1094E7E7CD5C}"/>
              </a:ext>
            </a:extLst>
          </p:cNvPr>
          <p:cNvSpPr>
            <a:spLocks noGrp="1"/>
          </p:cNvSpPr>
          <p:nvPr>
            <p:ph type="body" sz="quarter" idx="36" hasCustomPrompt="1"/>
          </p:nvPr>
        </p:nvSpPr>
        <p:spPr>
          <a:xfrm>
            <a:off x="5021412" y="1516465"/>
            <a:ext cx="2160588" cy="924357"/>
          </a:xfrm>
        </p:spPr>
        <p:txBody>
          <a:bodyPr rtlCol="0" anchor="b"/>
          <a:lstStyle>
            <a:lvl1pPr marL="0" indent="0" algn="ctr">
              <a:buNone/>
              <a:defRPr sz="2000" b="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31" name="Textplatzhalter 6">
            <a:extLst>
              <a:ext uri="{FF2B5EF4-FFF2-40B4-BE49-F238E27FC236}">
                <a16:creationId xmlns:a16="http://schemas.microsoft.com/office/drawing/2014/main" id="{629A441D-E89C-4F12-9178-0796B19CC449}"/>
              </a:ext>
            </a:extLst>
          </p:cNvPr>
          <p:cNvSpPr>
            <a:spLocks noGrp="1"/>
          </p:cNvSpPr>
          <p:nvPr>
            <p:ph type="body" sz="quarter" idx="37" hasCustomPrompt="1"/>
          </p:nvPr>
        </p:nvSpPr>
        <p:spPr>
          <a:xfrm>
            <a:off x="7316412" y="1512000"/>
            <a:ext cx="2160588" cy="924357"/>
          </a:xfrm>
        </p:spPr>
        <p:txBody>
          <a:bodyPr rtlCol="0" anchor="b"/>
          <a:lstStyle>
            <a:lvl1pPr marL="0" indent="0" algn="ctr">
              <a:buNone/>
              <a:defRPr sz="2000" b="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
        <p:nvSpPr>
          <p:cNvPr id="32" name="Textplatzhalter 7">
            <a:extLst>
              <a:ext uri="{FF2B5EF4-FFF2-40B4-BE49-F238E27FC236}">
                <a16:creationId xmlns:a16="http://schemas.microsoft.com/office/drawing/2014/main" id="{E8A8377D-E342-42D5-9F3A-4FA6AA98549B}"/>
              </a:ext>
            </a:extLst>
          </p:cNvPr>
          <p:cNvSpPr>
            <a:spLocks noGrp="1"/>
          </p:cNvSpPr>
          <p:nvPr>
            <p:ph type="body" sz="quarter" idx="38" hasCustomPrompt="1"/>
          </p:nvPr>
        </p:nvSpPr>
        <p:spPr>
          <a:xfrm>
            <a:off x="9611412" y="1513123"/>
            <a:ext cx="2160588" cy="925239"/>
          </a:xfrm>
        </p:spPr>
        <p:txBody>
          <a:bodyPr rtlCol="0" anchor="b"/>
          <a:lstStyle>
            <a:lvl1pPr marL="0" indent="0" algn="ctr">
              <a:buNone/>
              <a:defRPr sz="2000" b="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pic>
        <p:nvPicPr>
          <p:cNvPr id="34" name="Grafik 33" descr="Umschlag" title="Symbol – E-Mail des Referenten">
            <a:extLst>
              <a:ext uri="{FF2B5EF4-FFF2-40B4-BE49-F238E27FC236}">
                <a16:creationId xmlns:a16="http://schemas.microsoft.com/office/drawing/2014/main" id="{5C8DD308-D4C4-420C-8B21-0752633C67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77435" y="5292488"/>
            <a:ext cx="468542" cy="468542"/>
          </a:xfrm>
          <a:prstGeom prst="rect">
            <a:avLst/>
          </a:prstGeom>
        </p:spPr>
      </p:pic>
      <p:pic>
        <p:nvPicPr>
          <p:cNvPr id="36" name="Grafik 35" descr="Umschlag" title="Symbol – E-Mail des Referenten">
            <a:extLst>
              <a:ext uri="{FF2B5EF4-FFF2-40B4-BE49-F238E27FC236}">
                <a16:creationId xmlns:a16="http://schemas.microsoft.com/office/drawing/2014/main" id="{8330D354-2D97-4809-8604-0178E5ECB0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72435" y="5292488"/>
            <a:ext cx="468542" cy="468542"/>
          </a:xfrm>
          <a:prstGeom prst="rect">
            <a:avLst/>
          </a:prstGeom>
        </p:spPr>
      </p:pic>
      <p:pic>
        <p:nvPicPr>
          <p:cNvPr id="46" name="Grafik 45" descr="Umschlag" title="Symbol – E-Mail des Referenten">
            <a:extLst>
              <a:ext uri="{FF2B5EF4-FFF2-40B4-BE49-F238E27FC236}">
                <a16:creationId xmlns:a16="http://schemas.microsoft.com/office/drawing/2014/main" id="{4CF072BB-929E-4982-891C-CA73C431576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61729" y="5292488"/>
            <a:ext cx="468542" cy="468542"/>
          </a:xfrm>
          <a:prstGeom prst="rect">
            <a:avLst/>
          </a:prstGeom>
        </p:spPr>
      </p:pic>
      <p:pic>
        <p:nvPicPr>
          <p:cNvPr id="48" name="Grafik 47" descr="Umschlag" title="Symbol – E-Mail des Referenten">
            <a:extLst>
              <a:ext uri="{FF2B5EF4-FFF2-40B4-BE49-F238E27FC236}">
                <a16:creationId xmlns:a16="http://schemas.microsoft.com/office/drawing/2014/main" id="{93EB711D-8961-49B7-8ACA-9D672976C7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64358" y="5292488"/>
            <a:ext cx="468542" cy="468542"/>
          </a:xfrm>
          <a:prstGeom prst="rect">
            <a:avLst/>
          </a:prstGeom>
        </p:spPr>
      </p:pic>
      <p:pic>
        <p:nvPicPr>
          <p:cNvPr id="50" name="Grafik 49" descr="Umschlag" title="Symbol – E-Mail des Referenten">
            <a:extLst>
              <a:ext uri="{FF2B5EF4-FFF2-40B4-BE49-F238E27FC236}">
                <a16:creationId xmlns:a16="http://schemas.microsoft.com/office/drawing/2014/main" id="{8EF7DBD2-01C9-4B29-AA92-F6D0AE2B05A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57435" y="5292488"/>
            <a:ext cx="468542" cy="468542"/>
          </a:xfrm>
          <a:prstGeom prst="rect">
            <a:avLst/>
          </a:prstGeom>
        </p:spPr>
      </p:pic>
      <p:sp>
        <p:nvSpPr>
          <p:cNvPr id="51" name="Inhaltsplatzhalter 2">
            <a:extLst>
              <a:ext uri="{FF2B5EF4-FFF2-40B4-BE49-F238E27FC236}">
                <a16:creationId xmlns:a16="http://schemas.microsoft.com/office/drawing/2014/main" id="{8B343B35-3D17-4E12-8B02-EF1C2C54DC63}"/>
              </a:ext>
            </a:extLst>
          </p:cNvPr>
          <p:cNvSpPr>
            <a:spLocks noGrp="1"/>
          </p:cNvSpPr>
          <p:nvPr>
            <p:ph idx="39" hasCustomPrompt="1"/>
          </p:nvPr>
        </p:nvSpPr>
        <p:spPr>
          <a:xfrm>
            <a:off x="420000" y="5736699"/>
            <a:ext cx="2160000" cy="468542"/>
          </a:xfrm>
        </p:spPr>
        <p:txBody>
          <a:bodyPr rtlCol="0" anchor="ctr"/>
          <a:lstStyle>
            <a:lvl1pPr marL="0" indent="0" algn="ctr">
              <a:buNone/>
              <a:defRPr sz="1800" b="0" i="1">
                <a:solidFill>
                  <a:srgbClr val="4C483D"/>
                </a:solidFill>
              </a:defRPr>
            </a:lvl1pPr>
            <a:lvl2pPr marL="266700" indent="0">
              <a:buNone/>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52" name="Textplatzhalter 4">
            <a:extLst>
              <a:ext uri="{FF2B5EF4-FFF2-40B4-BE49-F238E27FC236}">
                <a16:creationId xmlns:a16="http://schemas.microsoft.com/office/drawing/2014/main" id="{66C0DB16-8112-4706-B1D1-7B31C9048ED9}"/>
              </a:ext>
            </a:extLst>
          </p:cNvPr>
          <p:cNvSpPr>
            <a:spLocks noGrp="1"/>
          </p:cNvSpPr>
          <p:nvPr>
            <p:ph type="body" sz="quarter" idx="40" hasCustomPrompt="1"/>
          </p:nvPr>
        </p:nvSpPr>
        <p:spPr>
          <a:xfrm>
            <a:off x="2714412" y="5736699"/>
            <a:ext cx="2160588" cy="468542"/>
          </a:xfrm>
        </p:spPr>
        <p:txBody>
          <a:bodyPr rtlCol="0" anchor="ctr"/>
          <a:lstStyle>
            <a:lvl1pPr marL="0" indent="0" algn="ctr">
              <a:buNone/>
              <a:defRPr sz="1800" b="0" i="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53" name="Textplatzhalter 5">
            <a:extLst>
              <a:ext uri="{FF2B5EF4-FFF2-40B4-BE49-F238E27FC236}">
                <a16:creationId xmlns:a16="http://schemas.microsoft.com/office/drawing/2014/main" id="{9F755CBE-8952-4ED6-9BA1-2D8BEB358DC9}"/>
              </a:ext>
            </a:extLst>
          </p:cNvPr>
          <p:cNvSpPr>
            <a:spLocks noGrp="1"/>
          </p:cNvSpPr>
          <p:nvPr>
            <p:ph type="body" sz="quarter" idx="41" hasCustomPrompt="1"/>
          </p:nvPr>
        </p:nvSpPr>
        <p:spPr>
          <a:xfrm>
            <a:off x="5009412" y="5736699"/>
            <a:ext cx="2160588" cy="468542"/>
          </a:xfrm>
        </p:spPr>
        <p:txBody>
          <a:bodyPr rtlCol="0" anchor="ctr"/>
          <a:lstStyle>
            <a:lvl1pPr marL="0" indent="0" algn="ctr">
              <a:buNone/>
              <a:defRPr sz="1800" b="0" i="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54" name="Textplatzhalter 6">
            <a:extLst>
              <a:ext uri="{FF2B5EF4-FFF2-40B4-BE49-F238E27FC236}">
                <a16:creationId xmlns:a16="http://schemas.microsoft.com/office/drawing/2014/main" id="{4B5923C2-E6F5-41C5-A240-E631073E4E8F}"/>
              </a:ext>
            </a:extLst>
          </p:cNvPr>
          <p:cNvSpPr>
            <a:spLocks noGrp="1"/>
          </p:cNvSpPr>
          <p:nvPr>
            <p:ph type="body" sz="quarter" idx="42" hasCustomPrompt="1"/>
          </p:nvPr>
        </p:nvSpPr>
        <p:spPr>
          <a:xfrm>
            <a:off x="7304412" y="5732234"/>
            <a:ext cx="2160588" cy="468542"/>
          </a:xfrm>
        </p:spPr>
        <p:txBody>
          <a:bodyPr rtlCol="0" anchor="ctr"/>
          <a:lstStyle>
            <a:lvl1pPr marL="0" indent="0" algn="ctr">
              <a:buNone/>
              <a:defRPr sz="1800" b="0" i="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
        <p:nvSpPr>
          <p:cNvPr id="55" name="Textplatzhalter 7">
            <a:extLst>
              <a:ext uri="{FF2B5EF4-FFF2-40B4-BE49-F238E27FC236}">
                <a16:creationId xmlns:a16="http://schemas.microsoft.com/office/drawing/2014/main" id="{ED1C2ACA-8439-4585-BCC9-1595725645F7}"/>
              </a:ext>
            </a:extLst>
          </p:cNvPr>
          <p:cNvSpPr>
            <a:spLocks noGrp="1"/>
          </p:cNvSpPr>
          <p:nvPr>
            <p:ph type="body" sz="quarter" idx="43" hasCustomPrompt="1"/>
          </p:nvPr>
        </p:nvSpPr>
        <p:spPr>
          <a:xfrm>
            <a:off x="9599412" y="5733527"/>
            <a:ext cx="2160588" cy="468989"/>
          </a:xfrm>
        </p:spPr>
        <p:txBody>
          <a:bodyPr rtlCol="0" anchor="ctr"/>
          <a:lstStyle>
            <a:lvl1pPr marL="0" indent="0" algn="ctr">
              <a:buNone/>
              <a:defRPr sz="1800" b="0" i="1">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
        <p:nvSpPr>
          <p:cNvPr id="56" name="Inhaltsplatzhalter 2">
            <a:extLst>
              <a:ext uri="{FF2B5EF4-FFF2-40B4-BE49-F238E27FC236}">
                <a16:creationId xmlns:a16="http://schemas.microsoft.com/office/drawing/2014/main" id="{BFD758A1-B2F9-47E1-A351-B7DD8D96C5FC}"/>
              </a:ext>
            </a:extLst>
          </p:cNvPr>
          <p:cNvSpPr>
            <a:spLocks noGrp="1"/>
          </p:cNvSpPr>
          <p:nvPr>
            <p:ph idx="44" hasCustomPrompt="1"/>
          </p:nvPr>
        </p:nvSpPr>
        <p:spPr>
          <a:xfrm>
            <a:off x="431800" y="2709554"/>
            <a:ext cx="2160000" cy="468542"/>
          </a:xfrm>
        </p:spPr>
        <p:txBody>
          <a:bodyPr rtlCol="0" anchor="ctr"/>
          <a:lstStyle>
            <a:lvl1pPr marL="0" indent="0" algn="ctr">
              <a:buNone/>
              <a:defRPr sz="1800" b="0">
                <a:solidFill>
                  <a:srgbClr val="4C483D"/>
                </a:solidFill>
              </a:defRPr>
            </a:lvl1pPr>
            <a:lvl2pPr marL="266700" indent="0">
              <a:buNone/>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
        <p:nvSpPr>
          <p:cNvPr id="57" name="Textplatzhalter 4">
            <a:extLst>
              <a:ext uri="{FF2B5EF4-FFF2-40B4-BE49-F238E27FC236}">
                <a16:creationId xmlns:a16="http://schemas.microsoft.com/office/drawing/2014/main" id="{CB194F85-0FEB-4FF6-9AC4-C64A6ACFD999}"/>
              </a:ext>
            </a:extLst>
          </p:cNvPr>
          <p:cNvSpPr>
            <a:spLocks noGrp="1"/>
          </p:cNvSpPr>
          <p:nvPr>
            <p:ph type="body" sz="quarter" idx="45" hasCustomPrompt="1"/>
          </p:nvPr>
        </p:nvSpPr>
        <p:spPr>
          <a:xfrm>
            <a:off x="2726212" y="2709554"/>
            <a:ext cx="2160588" cy="468542"/>
          </a:xfrm>
        </p:spPr>
        <p:txBody>
          <a:bodyPr rtlCol="0" anchor="ctr"/>
          <a:lstStyle>
            <a:lvl1pPr marL="0" indent="0" algn="ctr">
              <a:buNone/>
              <a:defRPr sz="1800" b="0">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58" name="Textplatzhalter 5">
            <a:extLst>
              <a:ext uri="{FF2B5EF4-FFF2-40B4-BE49-F238E27FC236}">
                <a16:creationId xmlns:a16="http://schemas.microsoft.com/office/drawing/2014/main" id="{9DD6B954-BC0C-40F0-919C-52D5D0D41192}"/>
              </a:ext>
            </a:extLst>
          </p:cNvPr>
          <p:cNvSpPr>
            <a:spLocks noGrp="1"/>
          </p:cNvSpPr>
          <p:nvPr>
            <p:ph type="body" sz="quarter" idx="46" hasCustomPrompt="1"/>
          </p:nvPr>
        </p:nvSpPr>
        <p:spPr>
          <a:xfrm>
            <a:off x="5021212" y="2709554"/>
            <a:ext cx="2160588" cy="468542"/>
          </a:xfrm>
        </p:spPr>
        <p:txBody>
          <a:bodyPr rtlCol="0" anchor="ctr"/>
          <a:lstStyle>
            <a:lvl1pPr marL="0" indent="0" algn="ctr">
              <a:buNone/>
              <a:defRPr sz="1800" b="0">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dirty="0"/>
              <a:t>Textmasterformate bearbeiten</a:t>
            </a:r>
          </a:p>
        </p:txBody>
      </p:sp>
      <p:sp>
        <p:nvSpPr>
          <p:cNvPr id="59" name="Textplatzhalter 6">
            <a:extLst>
              <a:ext uri="{FF2B5EF4-FFF2-40B4-BE49-F238E27FC236}">
                <a16:creationId xmlns:a16="http://schemas.microsoft.com/office/drawing/2014/main" id="{3D3D5728-78EC-46CD-8704-782B86089E07}"/>
              </a:ext>
            </a:extLst>
          </p:cNvPr>
          <p:cNvSpPr>
            <a:spLocks noGrp="1"/>
          </p:cNvSpPr>
          <p:nvPr>
            <p:ph type="body" sz="quarter" idx="47" hasCustomPrompt="1"/>
          </p:nvPr>
        </p:nvSpPr>
        <p:spPr>
          <a:xfrm>
            <a:off x="7316212" y="2705089"/>
            <a:ext cx="2160588" cy="468542"/>
          </a:xfrm>
        </p:spPr>
        <p:txBody>
          <a:bodyPr rtlCol="0" anchor="ctr"/>
          <a:lstStyle>
            <a:lvl1pPr marL="0" indent="0" algn="ctr">
              <a:buNone/>
              <a:defRPr sz="1800" b="0">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
        <p:nvSpPr>
          <p:cNvPr id="60" name="Textplatzhalter 7">
            <a:extLst>
              <a:ext uri="{FF2B5EF4-FFF2-40B4-BE49-F238E27FC236}">
                <a16:creationId xmlns:a16="http://schemas.microsoft.com/office/drawing/2014/main" id="{6E8428F8-401F-4A1A-A906-8B01E6E2C185}"/>
              </a:ext>
            </a:extLst>
          </p:cNvPr>
          <p:cNvSpPr>
            <a:spLocks noGrp="1"/>
          </p:cNvSpPr>
          <p:nvPr>
            <p:ph type="body" sz="quarter" idx="48" hasCustomPrompt="1"/>
          </p:nvPr>
        </p:nvSpPr>
        <p:spPr>
          <a:xfrm>
            <a:off x="9611212" y="2706647"/>
            <a:ext cx="2160588" cy="468989"/>
          </a:xfrm>
        </p:spPr>
        <p:txBody>
          <a:bodyPr rtlCol="0" anchor="ctr"/>
          <a:lstStyle>
            <a:lvl1pPr marL="0" indent="0" algn="ctr">
              <a:buNone/>
              <a:defRPr sz="1800" b="0">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dirty="0"/>
              <a:t>Textmasterformate bearbeiten</a:t>
            </a:r>
          </a:p>
        </p:txBody>
      </p:sp>
    </p:spTree>
    <p:extLst>
      <p:ext uri="{BB962C8B-B14F-4D97-AF65-F5344CB8AC3E}">
        <p14:creationId xmlns:p14="http://schemas.microsoft.com/office/powerpoint/2010/main" val="2450446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4C483D"/>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
        <p:nvSpPr>
          <p:cNvPr id="4" name="Titel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13976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nnlinienfolie 1">
    <p:bg>
      <p:bgPr>
        <a:solidFill>
          <a:schemeClr val="bg1">
            <a:lumMod val="95000"/>
          </a:schemeClr>
        </a:solidFill>
        <a:effectLst/>
      </p:bgPr>
    </p:bg>
    <p:spTree>
      <p:nvGrpSpPr>
        <p:cNvPr id="1" name=""/>
        <p:cNvGrpSpPr/>
        <p:nvPr/>
      </p:nvGrpSpPr>
      <p:grpSpPr>
        <a:xfrm>
          <a:off x="0" y="0"/>
          <a:ext cx="0" cy="0"/>
          <a:chOff x="0" y="0"/>
          <a:chExt cx="0" cy="0"/>
        </a:xfrm>
      </p:grpSpPr>
      <p:sp>
        <p:nvSpPr>
          <p:cNvPr id="41" name="Bildplatzhalt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Hier einfügen oder ablegen: </a:t>
            </a:r>
            <a:br>
              <a:rPr lang="de-DE" noProof="0"/>
            </a:br>
            <a:r>
              <a:rPr lang="de-DE" noProof="0"/>
              <a:t>Ihr Foto</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700" b="1" spc="-300" dirty="0">
                <a:solidFill>
                  <a:srgbClr val="4C483D"/>
                </a:solidFill>
              </a:defRPr>
            </a:lvl1pPr>
          </a:lstStyle>
          <a:p>
            <a:pPr lvl="0" algn="r" rtl="0"/>
            <a:r>
              <a:rPr lang="de-DE" noProof="0" dirty="0"/>
              <a:t>Zum Bearbeiten der Abschnittstrennlinie klicken</a:t>
            </a:r>
          </a:p>
        </p:txBody>
      </p:sp>
      <p:sp>
        <p:nvSpPr>
          <p:cNvPr id="7" name="Unterti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solidFill>
        </p:spPr>
        <p:txBody>
          <a:bodyPr lIns="180000" tIns="180000" rIns="252000" bIns="180000" rtlCol="0" anchor="ctr"/>
          <a:lstStyle>
            <a:lvl1pPr marL="0" indent="0" algn="ct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de-DE" noProof="0"/>
              <a:t>Formatvorlage des Untertitelmasters durch Klicken bearbeiten</a:t>
            </a:r>
          </a:p>
        </p:txBody>
      </p:sp>
      <p:sp>
        <p:nvSpPr>
          <p:cNvPr id="4" name="Fußzeilenplatzhalt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de-DE" noProof="0"/>
              <a:t>Fußzeile hinzufügen</a:t>
            </a:r>
          </a:p>
        </p:txBody>
      </p:sp>
      <p:sp>
        <p:nvSpPr>
          <p:cNvPr id="8" name="Rechteck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Rechtec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Rechtec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5" name="Rechtec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nnlinienfoli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Bildplatzhalt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Hier einfügen oder ablegen: </a:t>
            </a:r>
            <a:br>
              <a:rPr lang="de-DE" noProof="0"/>
            </a:br>
            <a:r>
              <a:rPr lang="de-DE" noProof="0"/>
              <a:t>Ihr Foto</a:t>
            </a:r>
          </a:p>
        </p:txBody>
      </p:sp>
      <p:sp>
        <p:nvSpPr>
          <p:cNvPr id="3" name="Titel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5400" b="1" spc="-300">
                <a:solidFill>
                  <a:schemeClr val="tx1">
                    <a:lumMod val="75000"/>
                    <a:lumOff val="25000"/>
                  </a:schemeClr>
                </a:solidFill>
                <a:latin typeface="+mj-lt"/>
              </a:defRPr>
            </a:lvl1pPr>
          </a:lstStyle>
          <a:p>
            <a:pPr rtl="0"/>
            <a:r>
              <a:rPr lang="de-DE" noProof="0"/>
              <a:t>Zum Bearbeiten der Abschnittstrennlinie klicken</a:t>
            </a:r>
          </a:p>
        </p:txBody>
      </p:sp>
      <p:sp>
        <p:nvSpPr>
          <p:cNvPr id="7" name="Unterti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de-DE" noProof="0" dirty="0"/>
              <a:t>Formatvorlage des Untertitelmasters durch Klicken bearbeiten</a:t>
            </a:r>
          </a:p>
        </p:txBody>
      </p:sp>
      <p:sp>
        <p:nvSpPr>
          <p:cNvPr id="4" name="Fußzeilenplatzhalt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de-DE" noProof="0"/>
              <a:t>Fußzeile hinzufügen</a:t>
            </a:r>
          </a:p>
        </p:txBody>
      </p:sp>
      <p:sp>
        <p:nvSpPr>
          <p:cNvPr id="8" name="Rechteck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noProof="0"/>
          </a:p>
        </p:txBody>
      </p:sp>
      <p:sp>
        <p:nvSpPr>
          <p:cNvPr id="13" name="Rechtec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Rechtec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5" name="Rechtec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ildlayout 1">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400" b="1" spc="-380" baseline="0">
                <a:solidFill>
                  <a:schemeClr val="tx1">
                    <a:lumMod val="75000"/>
                    <a:lumOff val="25000"/>
                  </a:schemeClr>
                </a:solidFill>
              </a:defRPr>
            </a:lvl1pPr>
          </a:lstStyle>
          <a:p>
            <a:pPr rtl="0"/>
            <a:r>
              <a:rPr lang="de-DE" noProof="0"/>
              <a:t>Seitentitel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solidFill>
        </p:spPr>
        <p:txBody>
          <a:bodyPr lIns="180000" tIns="180000" rIns="180000" bIns="180000" rtlCol="0" anchor="ctr"/>
          <a:lstStyle>
            <a:lvl1pPr marL="0" indent="0" algn="ct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ct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Rechteck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ildlayout 2">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5500" b="1" spc="-300">
                <a:solidFill>
                  <a:schemeClr val="tx1">
                    <a:lumMod val="75000"/>
                    <a:lumOff val="25000"/>
                  </a:schemeClr>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dirty="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nchor="ctr"/>
          <a:lstStyle>
            <a:lvl1pPr algn="ctr">
              <a:defRPr>
                <a:solidFill>
                  <a:srgbClr val="4C483D"/>
                </a:solidFill>
              </a:defRPr>
            </a:lvl1pPr>
            <a:lvl2pPr algn="ctr">
              <a:defRPr>
                <a:solidFill>
                  <a:srgbClr val="4C483D"/>
                </a:solidFill>
              </a:defRPr>
            </a:lvl2pPr>
            <a:lvl3pPr algn="ctr">
              <a:defRPr>
                <a:solidFill>
                  <a:srgbClr val="4C483D"/>
                </a:solidFill>
              </a:defRPr>
            </a:lvl3pPr>
            <a:lvl4pPr algn="ctr">
              <a:defRPr>
                <a:solidFill>
                  <a:srgbClr val="4C483D"/>
                </a:solidFill>
              </a:defRPr>
            </a:lvl4pPr>
            <a:lvl5pPr algn="ctr">
              <a:defRPr>
                <a:solidFill>
                  <a:srgbClr val="4C483D"/>
                </a:solidFill>
              </a:defRPr>
            </a:lvl5pPr>
          </a:lstStyle>
          <a:p>
            <a:pPr lvl="0" rtl="0"/>
            <a:r>
              <a:rPr lang="de-DE" noProof="0" dirty="0"/>
              <a:t>Textmasterformate bearbeiten</a:t>
            </a:r>
          </a:p>
          <a:p>
            <a:pPr lvl="1" rtl="0"/>
            <a:r>
              <a:rPr lang="de-DE" noProof="0" dirty="0"/>
              <a:t>Zweite Ebene</a:t>
            </a:r>
          </a:p>
          <a:p>
            <a:pPr lvl="2" rtl="0"/>
            <a:r>
              <a:rPr lang="de-DE" noProof="0" dirty="0"/>
              <a:t>Dritte Ebene</a:t>
            </a:r>
          </a:p>
          <a:p>
            <a:pPr lvl="3" rtl="0"/>
            <a:r>
              <a:rPr lang="de-DE" noProof="0" dirty="0"/>
              <a:t>Vierte Ebene</a:t>
            </a:r>
          </a:p>
          <a:p>
            <a:pPr lvl="4" rtl="0"/>
            <a:r>
              <a:rPr lang="de-DE" noProof="0" dirty="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Rechteck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noProof="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rgbClr val="4C483D"/>
                </a:solidFill>
              </a:defRPr>
            </a:lvl1pPr>
          </a:lstStyle>
          <a:p>
            <a:pPr rtl="0"/>
            <a:r>
              <a:rPr lang="de-DE" noProof="0" dirty="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20000" y="1964933"/>
            <a:ext cx="5472000" cy="360000"/>
          </a:xfrm>
        </p:spPr>
        <p:txBody>
          <a:bodyPr rtlCol="0" anchor="t"/>
          <a:lstStyle>
            <a:lvl1pPr marL="0" indent="0">
              <a:buNone/>
              <a:defRPr sz="2400" b="1">
                <a:solidFill>
                  <a:srgbClr val="4C48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475624"/>
            <a:ext cx="5472000" cy="3716376"/>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88000" y="1965458"/>
            <a:ext cx="5472000" cy="358775"/>
          </a:xfrm>
        </p:spPr>
        <p:txBody>
          <a:bodyPr rtlCol="0"/>
          <a:lstStyle>
            <a:lvl1pPr marL="0" indent="0">
              <a:buNone/>
              <a:defRPr sz="2400" b="1">
                <a:solidFill>
                  <a:srgbClr val="4C483D"/>
                </a:solidFill>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472592"/>
            <a:ext cx="5472113" cy="3718658"/>
          </a:xfrm>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Rechteck 6" descr="Akzentblock links">
            <a:extLst>
              <a:ext uri="{FF2B5EF4-FFF2-40B4-BE49-F238E27FC236}">
                <a16:creationId xmlns:a16="http://schemas.microsoft.com/office/drawing/2014/main" id="{95D53ED1-87E9-4D11-9490-D897B5E5AF12}"/>
              </a:ext>
              <a:ext uri="{C183D7F6-B498-43B3-948B-1728B52AA6E4}">
                <adec:decorative xmlns:adec="http://schemas.microsoft.com/office/drawing/2017/decorative" val="1"/>
              </a:ext>
            </a:extLst>
          </p:cNvPr>
          <p:cNvSpPr/>
          <p:nvPr userDrawn="1"/>
        </p:nvSpPr>
        <p:spPr>
          <a:xfrm>
            <a:off x="431800" y="176031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
        <p:nvSpPr>
          <p:cNvPr id="11" name="Rechteck 10" descr="Akzentleiste rechts&#10;">
            <a:extLst>
              <a:ext uri="{FF2B5EF4-FFF2-40B4-BE49-F238E27FC236}">
                <a16:creationId xmlns:a16="http://schemas.microsoft.com/office/drawing/2014/main" id="{418ADF7F-4A69-4700-89EE-640AF7829EED}"/>
              </a:ext>
              <a:ext uri="{C183D7F6-B498-43B3-948B-1728B52AA6E4}">
                <adec:decorative xmlns:adec="http://schemas.microsoft.com/office/drawing/2017/decorative" val="1"/>
              </a:ext>
            </a:extLst>
          </p:cNvPr>
          <p:cNvSpPr/>
          <p:nvPr userDrawn="1"/>
        </p:nvSpPr>
        <p:spPr>
          <a:xfrm>
            <a:off x="6299887" y="1760310"/>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de-DE"/>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rgbClr val="4C483D"/>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elen Dank">
    <p:bg>
      <p:bgPr>
        <a:solidFill>
          <a:schemeClr val="bg1">
            <a:lumMod val="95000"/>
          </a:schemeClr>
        </a:solidFill>
        <a:effectLst/>
      </p:bgPr>
    </p:bg>
    <p:spTree>
      <p:nvGrpSpPr>
        <p:cNvPr id="1" name=""/>
        <p:cNvGrpSpPr/>
        <p:nvPr/>
      </p:nvGrpSpPr>
      <p:grpSpPr>
        <a:xfrm>
          <a:off x="0" y="0"/>
          <a:ext cx="0" cy="0"/>
          <a:chOff x="0" y="0"/>
          <a:chExt cx="0" cy="0"/>
        </a:xfrm>
      </p:grpSpPr>
      <p:sp>
        <p:nvSpPr>
          <p:cNvPr id="41" name="Bildplatzhalt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5500" b="1" spc="-300" dirty="0">
                <a:solidFill>
                  <a:srgbClr val="4C483D"/>
                </a:solidFill>
              </a:defRPr>
            </a:lvl1pPr>
          </a:lstStyle>
          <a:p>
            <a:pPr lvl="0" algn="r" rtl="0"/>
            <a:r>
              <a:rPr lang="de-DE" noProof="0" dirty="0"/>
              <a:t>Vielen Dank</a:t>
            </a:r>
          </a:p>
        </p:txBody>
      </p:sp>
      <p:sp>
        <p:nvSpPr>
          <p:cNvPr id="11" name="Textplatzhalter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3963484"/>
            <a:ext cx="2910342" cy="316800"/>
          </a:xfrm>
          <a:solidFill>
            <a:srgbClr val="4C483D"/>
          </a:solidFill>
        </p:spPr>
        <p:txBody>
          <a:bodyPr rIns="72000" rtlCol="0" anchor="ctr"/>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5" name="Rechtec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4" name="Rechtec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Rechtec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de-DE" noProof="0" smtClean="0"/>
              <a:pPr rtl="0"/>
              <a:t>‹Nr.›</a:t>
            </a:fld>
            <a:endParaRPr lang="de-DE" noProof="0"/>
          </a:p>
        </p:txBody>
      </p:sp>
      <p:pic>
        <p:nvPicPr>
          <p:cNvPr id="3" name="Grafik 2" descr="Umschlag" title="Symbol – E-Mail des Referenten">
            <a:extLst>
              <a:ext uri="{FF2B5EF4-FFF2-40B4-BE49-F238E27FC236}">
                <a16:creationId xmlns:a16="http://schemas.microsoft.com/office/drawing/2014/main" id="{78DFF61F-EB49-4945-9561-EAFC343F75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37870" y="4006655"/>
            <a:ext cx="218900" cy="218900"/>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rgbClr val="4C483D"/>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solidFill>
                  <a:srgbClr val="4C483D"/>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rgbClr val="4C483D"/>
                </a:solidFill>
              </a:defRPr>
            </a:lvl1pPr>
            <a:lvl2pPr>
              <a:defRPr>
                <a:solidFill>
                  <a:srgbClr val="4C483D"/>
                </a:solidFill>
              </a:defRPr>
            </a:lvl2pPr>
            <a:lvl3pPr>
              <a:defRPr>
                <a:solidFill>
                  <a:srgbClr val="4C483D"/>
                </a:solidFill>
              </a:defRPr>
            </a:lvl3pPr>
            <a:lvl4pPr>
              <a:defRPr>
                <a:solidFill>
                  <a:srgbClr val="4C483D"/>
                </a:solidFill>
              </a:defRPr>
            </a:lvl4pPr>
            <a:lvl5pPr>
              <a:defRPr>
                <a:solidFill>
                  <a:srgbClr val="4C483D"/>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8" name="Rechteck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1" name="Freihandform: Form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de-DE" noProof="0" dirty="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de-DE" noProof="0"/>
              <a:t>Fußzeile hinzufügen</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rgbClr val="4C483D"/>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de-DE" noProof="0" smtClean="0"/>
              <a:pPr rtl="0"/>
              <a:t>‹Nr.›</a:t>
            </a:fld>
            <a:endParaRPr lang="de-DE" noProof="0"/>
          </a:p>
        </p:txBody>
      </p:sp>
      <p:sp>
        <p:nvSpPr>
          <p:cNvPr id="9" name="Rechteck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9" name="Rechteck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cxnSp>
        <p:nvCxnSpPr>
          <p:cNvPr id="18" name="Gerader Verbinder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Grafik 10" descr="Ein Bild, das Computer, Katze enthält.&#10;&#10;Automatisch generierte Beschreibung">
            <a:extLst>
              <a:ext uri="{FF2B5EF4-FFF2-40B4-BE49-F238E27FC236}">
                <a16:creationId xmlns:a16="http://schemas.microsoft.com/office/drawing/2014/main" id="{95B374A2-4606-4238-99D4-9E1B3919052D}"/>
              </a:ext>
            </a:extLst>
          </p:cNvPr>
          <p:cNvPicPr>
            <a:picLocks noChangeAspect="1"/>
          </p:cNvPicPr>
          <p:nvPr userDrawn="1"/>
        </p:nvPicPr>
        <p:blipFill>
          <a:blip r:embed="rId17"/>
          <a:stretch>
            <a:fillRect/>
          </a:stretch>
        </p:blipFill>
        <p:spPr>
          <a:xfrm>
            <a:off x="10233787" y="6435118"/>
            <a:ext cx="1072526" cy="304461"/>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67" r:id="rId13"/>
    <p:sldLayoutId id="2147483654" r:id="rId14"/>
    <p:sldLayoutId id="2147483655" r:id="rId15"/>
  </p:sldLayoutIdLst>
  <p:hf hdr="0" dt="0"/>
  <p:txStyles>
    <p:titleStyle>
      <a:lvl1pPr algn="l" defTabSz="914400" rtl="0" eaLnBrk="1" latinLnBrk="0" hangingPunct="1">
        <a:lnSpc>
          <a:spcPct val="90000"/>
        </a:lnSpc>
        <a:spcBef>
          <a:spcPct val="0"/>
        </a:spcBef>
        <a:buNone/>
        <a:defRPr sz="3200" b="1" kern="1200" spc="-150">
          <a:solidFill>
            <a:srgbClr val="4C483D"/>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rgbClr val="4C483D"/>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rgbClr val="4C483D"/>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hyperlink" Target="https://www.instagram.com/psyfako" TargetMode="External"/><Relationship Id="rId3" Type="http://schemas.openxmlformats.org/officeDocument/2006/relationships/hyperlink" Target="https://psyfako.org/weiterbildung" TargetMode="External"/><Relationship Id="rId7" Type="http://schemas.openxmlformats.org/officeDocument/2006/relationships/hyperlink" Target="https://www.twitter.com/psyfako" TargetMode="External"/><Relationship Id="rId2" Type="http://schemas.openxmlformats.org/officeDocument/2006/relationships/hyperlink" Target="mailto:psychthg@psyfako.org" TargetMode="External"/><Relationship Id="rId1" Type="http://schemas.openxmlformats.org/officeDocument/2006/relationships/slideLayout" Target="../slideLayouts/slideLayout9.xml"/><Relationship Id="rId6" Type="http://schemas.openxmlformats.org/officeDocument/2006/relationships/hyperlink" Target="https://www.facebook.com/psyfako" TargetMode="External"/><Relationship Id="rId5" Type="http://schemas.openxmlformats.org/officeDocument/2006/relationships/hyperlink" Target="https://www.psyfako.org/" TargetMode="External"/><Relationship Id="rId4" Type="http://schemas.openxmlformats.org/officeDocument/2006/relationships/hyperlink" Target="mailto:oesterreich@psyfako.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rotWithShape="1">
          <a:blip r:embed="rId3"/>
          <a:srcRect l="16797" t="31212" r="17800" b="542"/>
          <a:stretch/>
        </p:blipFill>
        <p:spPr>
          <a:xfrm>
            <a:off x="0" y="0"/>
            <a:ext cx="9780588" cy="6804025"/>
          </a:xfrm>
        </p:spPr>
      </p:pic>
      <p:sp>
        <p:nvSpPr>
          <p:cNvPr id="3" name="Titel 2">
            <a:extLst>
              <a:ext uri="{FF2B5EF4-FFF2-40B4-BE49-F238E27FC236}">
                <a16:creationId xmlns:a16="http://schemas.microsoft.com/office/drawing/2014/main" id="{200B3D2B-613A-41BE-987D-E6A1324B456D}"/>
              </a:ext>
            </a:extLst>
          </p:cNvPr>
          <p:cNvSpPr>
            <a:spLocks noGrp="1"/>
          </p:cNvSpPr>
          <p:nvPr>
            <p:ph type="ctrTitle"/>
          </p:nvPr>
        </p:nvSpPr>
        <p:spPr/>
        <p:txBody>
          <a:bodyPr lIns="0" rIns="180000" bIns="180000" rtlCol="0"/>
          <a:lstStyle/>
          <a:p>
            <a:pPr rtl="0"/>
            <a:r>
              <a:rPr lang="de-DE" sz="4000" dirty="0"/>
              <a:t>Deutsche PsychThG-Reform </a:t>
            </a:r>
            <a:r>
              <a:rPr lang="de-DE" sz="4000" dirty="0" err="1"/>
              <a:t>meets</a:t>
            </a:r>
            <a:r>
              <a:rPr lang="de-DE" sz="4000" dirty="0"/>
              <a:t> Studierende im Ausland</a:t>
            </a:r>
          </a:p>
        </p:txBody>
      </p:sp>
      <p:sp>
        <p:nvSpPr>
          <p:cNvPr id="4" name="Untertitel 3">
            <a:extLst>
              <a:ext uri="{FF2B5EF4-FFF2-40B4-BE49-F238E27FC236}">
                <a16:creationId xmlns:a16="http://schemas.microsoft.com/office/drawing/2014/main" id="{4772945D-CA91-4CFE-8EB7-941C7618C994}"/>
              </a:ext>
            </a:extLst>
          </p:cNvPr>
          <p:cNvSpPr>
            <a:spLocks noGrp="1"/>
          </p:cNvSpPr>
          <p:nvPr>
            <p:ph type="subTitle" idx="1"/>
          </p:nvPr>
        </p:nvSpPr>
        <p:spPr/>
        <p:txBody>
          <a:bodyPr rtlCol="0"/>
          <a:lstStyle/>
          <a:p>
            <a:pPr rtl="0"/>
            <a:r>
              <a:rPr lang="de-DE" sz="1600" b="1" dirty="0" err="1"/>
              <a:t>Presented</a:t>
            </a:r>
            <a:r>
              <a:rPr lang="de-DE" sz="1600" b="1" dirty="0"/>
              <a:t> </a:t>
            </a:r>
            <a:r>
              <a:rPr lang="de-DE" sz="1600" b="1" dirty="0" err="1"/>
              <a:t>by</a:t>
            </a:r>
            <a:r>
              <a:rPr lang="de-DE" sz="1600" b="1" dirty="0"/>
              <a:t> AG Österreich &amp; AG Psychotherapie-Reform der PsyFaKo</a:t>
            </a:r>
          </a:p>
        </p:txBody>
      </p:sp>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9C9F3-D7BE-F467-3498-104371F448C6}"/>
              </a:ext>
            </a:extLst>
          </p:cNvPr>
          <p:cNvSpPr>
            <a:spLocks noGrp="1"/>
          </p:cNvSpPr>
          <p:nvPr>
            <p:ph type="title"/>
          </p:nvPr>
        </p:nvSpPr>
        <p:spPr/>
        <p:txBody>
          <a:bodyPr/>
          <a:lstStyle/>
          <a:p>
            <a:r>
              <a:rPr lang="de-DE" dirty="0"/>
              <a:t>Österreichische Studiengänge im alten System</a:t>
            </a:r>
          </a:p>
        </p:txBody>
      </p:sp>
      <p:sp>
        <p:nvSpPr>
          <p:cNvPr id="3" name="Textplatzhalter 2">
            <a:extLst>
              <a:ext uri="{FF2B5EF4-FFF2-40B4-BE49-F238E27FC236}">
                <a16:creationId xmlns:a16="http://schemas.microsoft.com/office/drawing/2014/main" id="{A05B60E8-ADC6-414B-0EDF-C90071EF9F93}"/>
              </a:ext>
            </a:extLst>
          </p:cNvPr>
          <p:cNvSpPr>
            <a:spLocks noGrp="1"/>
          </p:cNvSpPr>
          <p:nvPr>
            <p:ph type="body" sz="quarter" idx="32"/>
          </p:nvPr>
        </p:nvSpPr>
        <p:spPr/>
        <p:txBody>
          <a:bodyPr/>
          <a:lstStyle/>
          <a:p>
            <a:r>
              <a:rPr lang="de-DE" dirty="0"/>
              <a:t>Gute alte Zeiten?</a:t>
            </a:r>
          </a:p>
        </p:txBody>
      </p:sp>
      <p:sp>
        <p:nvSpPr>
          <p:cNvPr id="4" name="Inhaltsplatzhalter 3">
            <a:extLst>
              <a:ext uri="{FF2B5EF4-FFF2-40B4-BE49-F238E27FC236}">
                <a16:creationId xmlns:a16="http://schemas.microsoft.com/office/drawing/2014/main" id="{AB8B8613-B220-1FDE-7E0B-B6484F14C0F0}"/>
              </a:ext>
            </a:extLst>
          </p:cNvPr>
          <p:cNvSpPr>
            <a:spLocks noGrp="1"/>
          </p:cNvSpPr>
          <p:nvPr>
            <p:ph idx="1"/>
          </p:nvPr>
        </p:nvSpPr>
        <p:spPr/>
        <p:txBody>
          <a:bodyPr/>
          <a:lstStyle/>
          <a:p>
            <a:pPr marL="0" indent="0">
              <a:buNone/>
            </a:pPr>
            <a:endParaRPr lang="de-DE" dirty="0"/>
          </a:p>
          <a:p>
            <a:r>
              <a:rPr lang="de-DE" dirty="0"/>
              <a:t>Das Psychologiestudium in Österreich ist mit dem Deutschlands gleichgestellt</a:t>
            </a:r>
            <a:br>
              <a:rPr lang="de-DE" dirty="0"/>
            </a:br>
            <a:r>
              <a:rPr lang="de-DE" dirty="0">
                <a:sym typeface="Wingdings" panose="05000000000000000000" pitchFamily="2" charset="2"/>
              </a:rPr>
              <a:t> </a:t>
            </a:r>
            <a:r>
              <a:rPr lang="de-DE" b="1" dirty="0">
                <a:sym typeface="Wingdings" panose="05000000000000000000" pitchFamily="2" charset="2"/>
              </a:rPr>
              <a:t>Wechsel in das alte System möglich</a:t>
            </a:r>
          </a:p>
          <a:p>
            <a:pPr marL="0" indent="0">
              <a:buNone/>
            </a:pPr>
            <a:endParaRPr lang="de-DE" dirty="0">
              <a:sym typeface="Wingdings" panose="05000000000000000000" pitchFamily="2" charset="2"/>
            </a:endParaRPr>
          </a:p>
          <a:p>
            <a:r>
              <a:rPr lang="de-DE" dirty="0">
                <a:sym typeface="Wingdings" panose="05000000000000000000" pitchFamily="2" charset="2"/>
              </a:rPr>
              <a:t>Noch gilt die </a:t>
            </a:r>
            <a:r>
              <a:rPr lang="de-DE" b="1" dirty="0">
                <a:sym typeface="Wingdings" panose="05000000000000000000" pitchFamily="2" charset="2"/>
              </a:rPr>
              <a:t>Übergangsfrist</a:t>
            </a:r>
            <a:r>
              <a:rPr lang="de-DE" dirty="0">
                <a:sym typeface="Wingdings" panose="05000000000000000000" pitchFamily="2" charset="2"/>
              </a:rPr>
              <a:t>, in welcher das alte System in Kraft ist:</a:t>
            </a:r>
            <a:br>
              <a:rPr lang="de-DE" dirty="0">
                <a:sym typeface="Wingdings" panose="05000000000000000000" pitchFamily="2" charset="2"/>
              </a:rPr>
            </a:br>
            <a:r>
              <a:rPr lang="de-DE" dirty="0">
                <a:sym typeface="Wingdings" panose="05000000000000000000" pitchFamily="2" charset="2"/>
              </a:rPr>
              <a:t>- Die Ausbildung muss bis zum 01.09.2032 abgeschlossen sein</a:t>
            </a:r>
            <a:br>
              <a:rPr lang="de-DE" dirty="0">
                <a:sym typeface="Wingdings" panose="05000000000000000000" pitchFamily="2" charset="2"/>
              </a:rPr>
            </a:br>
            <a:r>
              <a:rPr lang="de-DE" dirty="0">
                <a:sym typeface="Wingdings" panose="05000000000000000000" pitchFamily="2" charset="2"/>
              </a:rPr>
              <a:t> das dazugehörige Studium muss dementsprechend spätestens zum 01.09.2020 angefangen worden sein</a:t>
            </a:r>
          </a:p>
          <a:p>
            <a:pPr marL="0" indent="0">
              <a:buNone/>
            </a:pPr>
            <a:endParaRPr lang="de-DE" dirty="0">
              <a:sym typeface="Wingdings" panose="05000000000000000000" pitchFamily="2" charset="2"/>
            </a:endParaRPr>
          </a:p>
        </p:txBody>
      </p:sp>
      <p:sp>
        <p:nvSpPr>
          <p:cNvPr id="6" name="Foliennummernplatzhalter 5">
            <a:extLst>
              <a:ext uri="{FF2B5EF4-FFF2-40B4-BE49-F238E27FC236}">
                <a16:creationId xmlns:a16="http://schemas.microsoft.com/office/drawing/2014/main" id="{A43EEDBD-7B09-8696-2A30-1EFFB429A793}"/>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9" name="Fußzeilenplatzhalter 4">
            <a:extLst>
              <a:ext uri="{FF2B5EF4-FFF2-40B4-BE49-F238E27FC236}">
                <a16:creationId xmlns:a16="http://schemas.microsoft.com/office/drawing/2014/main" id="{5761DBAE-D9CF-4441-B26C-841BB7E8A22D}"/>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1981946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0052E-AF9D-4FF2-9AC4-BC8083D2E837}"/>
              </a:ext>
            </a:extLst>
          </p:cNvPr>
          <p:cNvSpPr>
            <a:spLocks noGrp="1"/>
          </p:cNvSpPr>
          <p:nvPr>
            <p:ph type="title"/>
          </p:nvPr>
        </p:nvSpPr>
        <p:spPr/>
        <p:txBody>
          <a:bodyPr/>
          <a:lstStyle/>
          <a:p>
            <a:r>
              <a:rPr lang="de-DE" dirty="0"/>
              <a:t>Österreichische Studiengänge im neuen System</a:t>
            </a:r>
          </a:p>
        </p:txBody>
      </p:sp>
      <p:sp>
        <p:nvSpPr>
          <p:cNvPr id="3" name="Textplatzhalter 2">
            <a:extLst>
              <a:ext uri="{FF2B5EF4-FFF2-40B4-BE49-F238E27FC236}">
                <a16:creationId xmlns:a16="http://schemas.microsoft.com/office/drawing/2014/main" id="{758BC48A-FE0D-4469-8315-ABB6D0F602A9}"/>
              </a:ext>
            </a:extLst>
          </p:cNvPr>
          <p:cNvSpPr>
            <a:spLocks noGrp="1"/>
          </p:cNvSpPr>
          <p:nvPr>
            <p:ph type="body" sz="quarter" idx="32"/>
          </p:nvPr>
        </p:nvSpPr>
        <p:spPr/>
        <p:txBody>
          <a:bodyPr/>
          <a:lstStyle/>
          <a:p>
            <a:r>
              <a:rPr lang="de-DE" dirty="0"/>
              <a:t>Wie ist der derzeitige Stand der Universitäten?</a:t>
            </a:r>
          </a:p>
        </p:txBody>
      </p:sp>
      <p:sp>
        <p:nvSpPr>
          <p:cNvPr id="4" name="Inhaltsplatzhalter 3">
            <a:extLst>
              <a:ext uri="{FF2B5EF4-FFF2-40B4-BE49-F238E27FC236}">
                <a16:creationId xmlns:a16="http://schemas.microsoft.com/office/drawing/2014/main" id="{42A8672B-9E07-438C-8B57-6471860554C6}"/>
              </a:ext>
            </a:extLst>
          </p:cNvPr>
          <p:cNvSpPr>
            <a:spLocks noGrp="1"/>
          </p:cNvSpPr>
          <p:nvPr>
            <p:ph idx="1"/>
          </p:nvPr>
        </p:nvSpPr>
        <p:spPr/>
        <p:txBody>
          <a:bodyPr/>
          <a:lstStyle/>
          <a:p>
            <a:pPr marL="0" indent="0">
              <a:buNone/>
            </a:pPr>
            <a:endParaRPr lang="de-DE" dirty="0"/>
          </a:p>
          <a:p>
            <a:r>
              <a:rPr lang="de-DE" dirty="0"/>
              <a:t>In der </a:t>
            </a:r>
            <a:r>
              <a:rPr lang="de-DE" b="1" dirty="0"/>
              <a:t>Theorie</a:t>
            </a:r>
            <a:r>
              <a:rPr lang="de-DE" dirty="0"/>
              <a:t> wäre eine standardgerechte </a:t>
            </a:r>
            <a:r>
              <a:rPr lang="de-DE" b="1" dirty="0"/>
              <a:t>Änderung der Studiengänge möglich</a:t>
            </a:r>
            <a:br>
              <a:rPr lang="de-DE" dirty="0"/>
            </a:br>
            <a:r>
              <a:rPr lang="de-DE" dirty="0">
                <a:sym typeface="Wingdings" panose="05000000000000000000" pitchFamily="2" charset="2"/>
              </a:rPr>
              <a:t> praktisch ist es sehr unwahrscheinlich dass es an allen Unis dazu in absehbarer Zeit kommt</a:t>
            </a:r>
            <a:br>
              <a:rPr lang="de-DE" dirty="0">
                <a:sym typeface="Wingdings" panose="05000000000000000000" pitchFamily="2" charset="2"/>
              </a:rPr>
            </a:br>
            <a:r>
              <a:rPr lang="de-DE" dirty="0">
                <a:sym typeface="Wingdings" panose="05000000000000000000" pitchFamily="2" charset="2"/>
              </a:rPr>
              <a:t> trotzdem müsste jeweils eine Überprüfung als „gleichwertiger Studienabschluss“ stattfinden</a:t>
            </a:r>
            <a:br>
              <a:rPr lang="de-DE" dirty="0">
                <a:sym typeface="Wingdings" panose="05000000000000000000" pitchFamily="2" charset="2"/>
              </a:rPr>
            </a:br>
            <a:r>
              <a:rPr lang="de-DE" dirty="0">
                <a:sym typeface="Wingdings" panose="05000000000000000000" pitchFamily="2" charset="2"/>
              </a:rPr>
              <a:t> Problem auch Praktika</a:t>
            </a:r>
          </a:p>
          <a:p>
            <a:pPr marL="0" indent="0">
              <a:buNone/>
            </a:pPr>
            <a:endParaRPr lang="de-DE" dirty="0">
              <a:sym typeface="Wingdings" panose="05000000000000000000" pitchFamily="2" charset="2"/>
            </a:endParaRPr>
          </a:p>
          <a:p>
            <a:r>
              <a:rPr lang="de-DE" dirty="0">
                <a:sym typeface="Wingdings" panose="05000000000000000000" pitchFamily="2" charset="2"/>
              </a:rPr>
              <a:t>Allgemein ist die grundlegende Andersartigkeit der Ausbildungen zu beachten</a:t>
            </a:r>
          </a:p>
          <a:p>
            <a:pPr lvl="1"/>
            <a:r>
              <a:rPr lang="de-DE" dirty="0">
                <a:sym typeface="Wingdings" panose="05000000000000000000" pitchFamily="2" charset="2"/>
              </a:rPr>
              <a:t>die österreichische Ausbildung ist nicht zwingend an ein Psychologiestudium gebunden</a:t>
            </a:r>
          </a:p>
          <a:p>
            <a:pPr lvl="1"/>
            <a:r>
              <a:rPr lang="de-DE" dirty="0">
                <a:sym typeface="Wingdings" panose="05000000000000000000" pitchFamily="2" charset="2"/>
              </a:rPr>
              <a:t>es gab bereits zuvor grundlegende Unterschiede in den Systemen</a:t>
            </a:r>
          </a:p>
          <a:p>
            <a:pPr marL="0" indent="0">
              <a:buNone/>
            </a:pPr>
            <a:endParaRPr lang="de-DE" dirty="0">
              <a:sym typeface="Wingdings" panose="05000000000000000000" pitchFamily="2" charset="2"/>
            </a:endParaRPr>
          </a:p>
          <a:p>
            <a:pPr marL="0" indent="0">
              <a:buNone/>
            </a:pPr>
            <a:endParaRPr lang="de-DE" dirty="0">
              <a:sym typeface="Wingdings" panose="05000000000000000000" pitchFamily="2" charset="2"/>
            </a:endParaRPr>
          </a:p>
          <a:p>
            <a:r>
              <a:rPr lang="de-DE" dirty="0">
                <a:sym typeface="Wingdings" panose="05000000000000000000" pitchFamily="2" charset="2"/>
              </a:rPr>
              <a:t>Option: </a:t>
            </a:r>
            <a:r>
              <a:rPr lang="de-DE" b="1" dirty="0">
                <a:sym typeface="Wingdings" panose="05000000000000000000" pitchFamily="2" charset="2"/>
              </a:rPr>
              <a:t>Wechsel nach Deutschland </a:t>
            </a:r>
            <a:r>
              <a:rPr lang="de-DE" dirty="0">
                <a:sym typeface="Wingdings" panose="05000000000000000000" pitchFamily="2" charset="2"/>
              </a:rPr>
              <a:t>in den neuen (polyvalenten) Bachelor</a:t>
            </a:r>
            <a:br>
              <a:rPr lang="de-DE" dirty="0">
                <a:sym typeface="Wingdings" panose="05000000000000000000" pitchFamily="2" charset="2"/>
              </a:rPr>
            </a:br>
            <a:r>
              <a:rPr lang="de-DE" dirty="0">
                <a:sym typeface="Wingdings" panose="05000000000000000000" pitchFamily="2" charset="2"/>
              </a:rPr>
              <a:t> inwiefern das praktisch möglich ist, ist noch offen</a:t>
            </a:r>
          </a:p>
          <a:p>
            <a:pPr marL="0" indent="0">
              <a:buNone/>
            </a:pPr>
            <a:endParaRPr lang="de-DE" dirty="0">
              <a:sym typeface="Wingdings" panose="05000000000000000000" pitchFamily="2" charset="2"/>
            </a:endParaRPr>
          </a:p>
        </p:txBody>
      </p:sp>
      <p:sp>
        <p:nvSpPr>
          <p:cNvPr id="6" name="Foliennummernplatzhalter 5">
            <a:extLst>
              <a:ext uri="{FF2B5EF4-FFF2-40B4-BE49-F238E27FC236}">
                <a16:creationId xmlns:a16="http://schemas.microsoft.com/office/drawing/2014/main" id="{F62A6F87-E9BE-436F-B37C-3DE49758B1AD}"/>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7" name="Fußzeilenplatzhalter 4">
            <a:extLst>
              <a:ext uri="{FF2B5EF4-FFF2-40B4-BE49-F238E27FC236}">
                <a16:creationId xmlns:a16="http://schemas.microsoft.com/office/drawing/2014/main" id="{6B33DA8D-415A-41BF-B9DF-ABCBC36EE3AC}"/>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259397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0052E-AF9D-4FF2-9AC4-BC8083D2E837}"/>
              </a:ext>
            </a:extLst>
          </p:cNvPr>
          <p:cNvSpPr>
            <a:spLocks noGrp="1"/>
          </p:cNvSpPr>
          <p:nvPr>
            <p:ph type="title"/>
          </p:nvPr>
        </p:nvSpPr>
        <p:spPr/>
        <p:txBody>
          <a:bodyPr/>
          <a:lstStyle/>
          <a:p>
            <a:r>
              <a:rPr lang="de-DE" dirty="0"/>
              <a:t>Wie funktioniert die Psychotherapie-Ausbildung in Österreich?</a:t>
            </a:r>
          </a:p>
        </p:txBody>
      </p:sp>
      <p:sp>
        <p:nvSpPr>
          <p:cNvPr id="3" name="Textplatzhalter 2">
            <a:extLst>
              <a:ext uri="{FF2B5EF4-FFF2-40B4-BE49-F238E27FC236}">
                <a16:creationId xmlns:a16="http://schemas.microsoft.com/office/drawing/2014/main" id="{758BC48A-FE0D-4469-8315-ABB6D0F602A9}"/>
              </a:ext>
            </a:extLst>
          </p:cNvPr>
          <p:cNvSpPr>
            <a:spLocks noGrp="1"/>
          </p:cNvSpPr>
          <p:nvPr>
            <p:ph type="body" sz="quarter" idx="32"/>
          </p:nvPr>
        </p:nvSpPr>
        <p:spPr/>
        <p:txBody>
          <a:bodyPr/>
          <a:lstStyle/>
          <a:p>
            <a:r>
              <a:rPr lang="de-DE" dirty="0"/>
              <a:t>Derzeitige zweiteilige Ausbildung</a:t>
            </a:r>
          </a:p>
        </p:txBody>
      </p:sp>
      <p:sp>
        <p:nvSpPr>
          <p:cNvPr id="4" name="Inhaltsplatzhalter 3">
            <a:extLst>
              <a:ext uri="{FF2B5EF4-FFF2-40B4-BE49-F238E27FC236}">
                <a16:creationId xmlns:a16="http://schemas.microsoft.com/office/drawing/2014/main" id="{42A8672B-9E07-438C-8B57-6471860554C6}"/>
              </a:ext>
            </a:extLst>
          </p:cNvPr>
          <p:cNvSpPr>
            <a:spLocks noGrp="1"/>
          </p:cNvSpPr>
          <p:nvPr>
            <p:ph idx="1"/>
          </p:nvPr>
        </p:nvSpPr>
        <p:spPr/>
        <p:txBody>
          <a:bodyPr/>
          <a:lstStyle/>
          <a:p>
            <a:pPr marL="0" indent="0">
              <a:buNone/>
            </a:pPr>
            <a:endParaRPr lang="de-DE" dirty="0"/>
          </a:p>
          <a:p>
            <a:pPr marL="0" indent="0">
              <a:buNone/>
            </a:pPr>
            <a:endParaRPr lang="de-DE" dirty="0"/>
          </a:p>
        </p:txBody>
      </p:sp>
      <p:sp>
        <p:nvSpPr>
          <p:cNvPr id="6" name="Foliennummernplatzhalter 5">
            <a:extLst>
              <a:ext uri="{FF2B5EF4-FFF2-40B4-BE49-F238E27FC236}">
                <a16:creationId xmlns:a16="http://schemas.microsoft.com/office/drawing/2014/main" id="{F62A6F87-E9BE-436F-B37C-3DE49758B1AD}"/>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graphicFrame>
        <p:nvGraphicFramePr>
          <p:cNvPr id="7" name="Tabelle 6">
            <a:extLst>
              <a:ext uri="{FF2B5EF4-FFF2-40B4-BE49-F238E27FC236}">
                <a16:creationId xmlns:a16="http://schemas.microsoft.com/office/drawing/2014/main" id="{452876C4-FB71-4ACD-BD06-535D4A6C1422}"/>
              </a:ext>
            </a:extLst>
          </p:cNvPr>
          <p:cNvGraphicFramePr>
            <a:graphicFrameLocks noGrp="1"/>
          </p:cNvGraphicFramePr>
          <p:nvPr>
            <p:extLst>
              <p:ext uri="{D42A27DB-BD31-4B8C-83A1-F6EECF244321}">
                <p14:modId xmlns:p14="http://schemas.microsoft.com/office/powerpoint/2010/main" val="3104626252"/>
              </p:ext>
            </p:extLst>
          </p:nvPr>
        </p:nvGraphicFramePr>
        <p:xfrm>
          <a:off x="431799" y="1616570"/>
          <a:ext cx="11339514" cy="3287938"/>
        </p:xfrm>
        <a:graphic>
          <a:graphicData uri="http://schemas.openxmlformats.org/drawingml/2006/table">
            <a:tbl>
              <a:tblPr firstRow="1" bandRow="1">
                <a:tableStyleId>{21E4AEA4-8DFA-4A89-87EB-49C32662AFE0}</a:tableStyleId>
              </a:tblPr>
              <a:tblGrid>
                <a:gridCol w="5669757">
                  <a:extLst>
                    <a:ext uri="{9D8B030D-6E8A-4147-A177-3AD203B41FA5}">
                      <a16:colId xmlns:a16="http://schemas.microsoft.com/office/drawing/2014/main" val="1968986570"/>
                    </a:ext>
                  </a:extLst>
                </a:gridCol>
                <a:gridCol w="5669757">
                  <a:extLst>
                    <a:ext uri="{9D8B030D-6E8A-4147-A177-3AD203B41FA5}">
                      <a16:colId xmlns:a16="http://schemas.microsoft.com/office/drawing/2014/main" val="3249671913"/>
                    </a:ext>
                  </a:extLst>
                </a:gridCol>
              </a:tblGrid>
              <a:tr h="4293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1. Propädeutikum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dirty="0"/>
                        <a:t>2. Fachspezifikum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5569648"/>
                  </a:ext>
                </a:extLst>
              </a:tr>
              <a:tr h="1058728">
                <a:tc>
                  <a:txBody>
                    <a:bodyPr/>
                    <a:lstStyle/>
                    <a:p>
                      <a:r>
                        <a:rPr lang="de-DE" dirty="0"/>
                        <a:t>Voraussetzung: Matura oder vergleichbares</a:t>
                      </a:r>
                    </a:p>
                    <a:p>
                      <a:r>
                        <a:rPr lang="de-DE" dirty="0"/>
                        <a:t>(z.B. Pflegedienstdiplome)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t>Voraussetzung: Quellberuf </a:t>
                      </a:r>
                    </a:p>
                    <a:p>
                      <a:r>
                        <a:rPr lang="de-DE" dirty="0"/>
                        <a:t>(z.B. Psychologiestudium)</a:t>
                      </a:r>
                    </a:p>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408969"/>
                  </a:ext>
                </a:extLst>
              </a:tr>
              <a:tr h="1058728">
                <a:tc>
                  <a:txBody>
                    <a:bodyPr/>
                    <a:lstStyle/>
                    <a:p>
                      <a:r>
                        <a:rPr lang="de-DE" dirty="0"/>
                        <a:t>Theorie (765 Stunden)</a:t>
                      </a:r>
                    </a:p>
                    <a:p>
                      <a:r>
                        <a:rPr lang="de-DE" dirty="0"/>
                        <a:t>Praxis (550 Stunden)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dirty="0"/>
                        <a:t>Theorie (mind. 300 Stunden)</a:t>
                      </a:r>
                    </a:p>
                    <a:p>
                      <a:r>
                        <a:rPr lang="de-DE" dirty="0"/>
                        <a:t>Praxis (mind. 1600 Stunden)</a:t>
                      </a:r>
                    </a:p>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3968485"/>
                  </a:ext>
                </a:extLst>
              </a:tr>
              <a:tr h="741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Kosten: 4000€-8000€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Kosten: 25.000€-50.000€</a:t>
                      </a:r>
                    </a:p>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2113147"/>
                  </a:ext>
                </a:extLst>
              </a:tr>
            </a:tbl>
          </a:graphicData>
        </a:graphic>
      </p:graphicFrame>
      <p:sp>
        <p:nvSpPr>
          <p:cNvPr id="8" name="Fußzeilenplatzhalter 4">
            <a:extLst>
              <a:ext uri="{FF2B5EF4-FFF2-40B4-BE49-F238E27FC236}">
                <a16:creationId xmlns:a16="http://schemas.microsoft.com/office/drawing/2014/main" id="{C5E9FE40-CC7A-4BBA-BCED-FA462AADB29E}"/>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182250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480106-7D42-9977-E94D-040D5B471E00}"/>
              </a:ext>
            </a:extLst>
          </p:cNvPr>
          <p:cNvSpPr>
            <a:spLocks noGrp="1"/>
          </p:cNvSpPr>
          <p:nvPr>
            <p:ph type="title"/>
          </p:nvPr>
        </p:nvSpPr>
        <p:spPr/>
        <p:txBody>
          <a:bodyPr/>
          <a:lstStyle/>
          <a:p>
            <a:r>
              <a:rPr lang="de-DE" dirty="0"/>
              <a:t>Österreichische Psychotherapeut*innen</a:t>
            </a:r>
          </a:p>
        </p:txBody>
      </p:sp>
      <p:sp>
        <p:nvSpPr>
          <p:cNvPr id="3" name="Textplatzhalter 2">
            <a:extLst>
              <a:ext uri="{FF2B5EF4-FFF2-40B4-BE49-F238E27FC236}">
                <a16:creationId xmlns:a16="http://schemas.microsoft.com/office/drawing/2014/main" id="{8A4A7801-2D05-9743-AF92-8E64426DAAC0}"/>
              </a:ext>
            </a:extLst>
          </p:cNvPr>
          <p:cNvSpPr>
            <a:spLocks noGrp="1"/>
          </p:cNvSpPr>
          <p:nvPr>
            <p:ph type="body" sz="quarter" idx="32"/>
          </p:nvPr>
        </p:nvSpPr>
        <p:spPr/>
        <p:txBody>
          <a:bodyPr/>
          <a:lstStyle/>
          <a:p>
            <a:endParaRPr lang="de-DE" dirty="0"/>
          </a:p>
        </p:txBody>
      </p:sp>
      <p:sp>
        <p:nvSpPr>
          <p:cNvPr id="4" name="Inhaltsplatzhalter 3">
            <a:extLst>
              <a:ext uri="{FF2B5EF4-FFF2-40B4-BE49-F238E27FC236}">
                <a16:creationId xmlns:a16="http://schemas.microsoft.com/office/drawing/2014/main" id="{443CCD29-89DA-5B9C-8FC8-AF8C7939442F}"/>
              </a:ext>
            </a:extLst>
          </p:cNvPr>
          <p:cNvSpPr>
            <a:spLocks noGrp="1"/>
          </p:cNvSpPr>
          <p:nvPr>
            <p:ph idx="1"/>
          </p:nvPr>
        </p:nvSpPr>
        <p:spPr/>
        <p:txBody>
          <a:bodyPr/>
          <a:lstStyle/>
          <a:p>
            <a:r>
              <a:rPr lang="de-DE" dirty="0"/>
              <a:t>Bereits im alten System waren Anerkennungen schwierig</a:t>
            </a:r>
            <a:br>
              <a:rPr lang="de-DE" dirty="0"/>
            </a:br>
            <a:r>
              <a:rPr lang="de-DE" dirty="0">
                <a:sym typeface="Wingdings" panose="05000000000000000000" pitchFamily="2" charset="2"/>
              </a:rPr>
              <a:t> 23 Therapierichtungen vs. 4 Therapierichtungen</a:t>
            </a:r>
            <a:br>
              <a:rPr lang="de-DE" dirty="0">
                <a:sym typeface="Wingdings" panose="05000000000000000000" pitchFamily="2" charset="2"/>
              </a:rPr>
            </a:br>
            <a:r>
              <a:rPr lang="de-DE" dirty="0">
                <a:sym typeface="Wingdings" panose="05000000000000000000" pitchFamily="2" charset="2"/>
              </a:rPr>
              <a:t> Quellberufsvoraussetzung vs. </a:t>
            </a:r>
            <a:r>
              <a:rPr lang="de-DE" dirty="0" err="1">
                <a:sym typeface="Wingdings" panose="05000000000000000000" pitchFamily="2" charset="2"/>
              </a:rPr>
              <a:t>Studiumsvoraussetzung</a:t>
            </a:r>
            <a:endParaRPr lang="de-DE" dirty="0">
              <a:sym typeface="Wingdings" panose="05000000000000000000" pitchFamily="2" charset="2"/>
            </a:endParaRPr>
          </a:p>
          <a:p>
            <a:pPr marL="0" indent="0">
              <a:buNone/>
            </a:pPr>
            <a:r>
              <a:rPr lang="de-DE" dirty="0">
                <a:sym typeface="Wingdings" panose="05000000000000000000" pitchFamily="2" charset="2"/>
              </a:rPr>
              <a:t>		mit den umfangreichen Änderungen wird sich das vermutlich nicht verbessern</a:t>
            </a:r>
          </a:p>
          <a:p>
            <a:endParaRPr lang="de-DE" dirty="0">
              <a:sym typeface="Wingdings" panose="05000000000000000000" pitchFamily="2" charset="2"/>
            </a:endParaRPr>
          </a:p>
          <a:p>
            <a:r>
              <a:rPr lang="de-DE" dirty="0"/>
              <a:t> (unser) Stand: weder von staatlicher noch Berufsverbandseite sind Aus- oder Weiterbildungsprogramme für Psychotherapeut*innen, die aus dem Ausland nach Deutschland kommen wollen, geplant</a:t>
            </a:r>
          </a:p>
          <a:p>
            <a:endParaRPr lang="de-DE" dirty="0"/>
          </a:p>
          <a:p>
            <a:pPr marL="0" indent="0">
              <a:buNone/>
            </a:pPr>
            <a:r>
              <a:rPr lang="de-DE" dirty="0"/>
              <a:t>ABER: Es muss (weiterhin) eine Möglichkeit geben, wie man in Deutschland arbeiten kann</a:t>
            </a:r>
          </a:p>
          <a:p>
            <a:pPr marL="0" indent="0">
              <a:buNone/>
            </a:pPr>
            <a:r>
              <a:rPr lang="de-DE" dirty="0">
                <a:sym typeface="Wingdings" panose="05000000000000000000" pitchFamily="2" charset="2"/>
              </a:rPr>
              <a:t> </a:t>
            </a:r>
            <a:r>
              <a:rPr lang="de-DE" dirty="0" err="1">
                <a:sym typeface="Wingdings" panose="05000000000000000000" pitchFamily="2" charset="2"/>
              </a:rPr>
              <a:t>Evtl</a:t>
            </a:r>
            <a:r>
              <a:rPr lang="de-DE" dirty="0">
                <a:sym typeface="Wingdings" panose="05000000000000000000" pitchFamily="2" charset="2"/>
              </a:rPr>
              <a:t> kann ein Lehrgang oder einen Aufnahmetest zum Erhalt der Approbation/ Erlaubnis zur Berufsausübung in Deutschland nötig werden</a:t>
            </a:r>
            <a:br>
              <a:rPr lang="de-DE" dirty="0">
                <a:sym typeface="Wingdings" panose="05000000000000000000" pitchFamily="2" charset="2"/>
              </a:rPr>
            </a:br>
            <a:r>
              <a:rPr lang="de-DE" dirty="0">
                <a:sym typeface="Wingdings" panose="05000000000000000000" pitchFamily="2" charset="2"/>
              </a:rPr>
              <a:t> prinzipiell ändert sich vom grundlegenden her nicht so viel</a:t>
            </a:r>
            <a:br>
              <a:rPr lang="de-DE" dirty="0"/>
            </a:br>
            <a:endParaRPr lang="de-DE" dirty="0"/>
          </a:p>
          <a:p>
            <a:r>
              <a:rPr lang="de-DE" dirty="0"/>
              <a:t>Wird vermutlich auf einen Präzedenzfall hinauslaufen</a:t>
            </a:r>
          </a:p>
        </p:txBody>
      </p:sp>
      <p:sp>
        <p:nvSpPr>
          <p:cNvPr id="6" name="Foliennummernplatzhalter 5">
            <a:extLst>
              <a:ext uri="{FF2B5EF4-FFF2-40B4-BE49-F238E27FC236}">
                <a16:creationId xmlns:a16="http://schemas.microsoft.com/office/drawing/2014/main" id="{B7C7FAB8-B656-18EE-F53B-E4C2BE4C2CF2}"/>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7" name="Fußzeilenplatzhalter 4">
            <a:extLst>
              <a:ext uri="{FF2B5EF4-FFF2-40B4-BE49-F238E27FC236}">
                <a16:creationId xmlns:a16="http://schemas.microsoft.com/office/drawing/2014/main" id="{30243D17-0645-4BF5-8340-47BEF5AEC1A0}"/>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3025869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B8D9DD-FF73-4FA8-BCEA-302D739DEE69}"/>
              </a:ext>
            </a:extLst>
          </p:cNvPr>
          <p:cNvSpPr>
            <a:spLocks noGrp="1"/>
          </p:cNvSpPr>
          <p:nvPr>
            <p:ph type="title"/>
          </p:nvPr>
        </p:nvSpPr>
        <p:spPr>
          <a:xfrm>
            <a:off x="432000" y="432000"/>
            <a:ext cx="11328000" cy="327430"/>
          </a:xfrm>
        </p:spPr>
        <p:txBody>
          <a:bodyPr/>
          <a:lstStyle/>
          <a:p>
            <a:r>
              <a:rPr lang="de-DE" dirty="0"/>
              <a:t>Wechsel von Österreich nach Deutschland als Psychotherapeut*in</a:t>
            </a:r>
          </a:p>
        </p:txBody>
      </p:sp>
      <p:sp>
        <p:nvSpPr>
          <p:cNvPr id="3" name="Textplatzhalter 2">
            <a:extLst>
              <a:ext uri="{FF2B5EF4-FFF2-40B4-BE49-F238E27FC236}">
                <a16:creationId xmlns:a16="http://schemas.microsoft.com/office/drawing/2014/main" id="{98C5124E-AB3A-4959-A35F-CE57FB7AA30E}"/>
              </a:ext>
            </a:extLst>
          </p:cNvPr>
          <p:cNvSpPr>
            <a:spLocks noGrp="1"/>
          </p:cNvSpPr>
          <p:nvPr>
            <p:ph type="body" sz="quarter" idx="32"/>
          </p:nvPr>
        </p:nvSpPr>
        <p:spPr/>
        <p:txBody>
          <a:bodyPr/>
          <a:lstStyle/>
          <a:p>
            <a:r>
              <a:rPr lang="de-DE" dirty="0"/>
              <a:t>Regelungen im PsychThG</a:t>
            </a:r>
          </a:p>
        </p:txBody>
      </p:sp>
      <p:sp>
        <p:nvSpPr>
          <p:cNvPr id="4" name="Inhaltsplatzhalter 3">
            <a:extLst>
              <a:ext uri="{FF2B5EF4-FFF2-40B4-BE49-F238E27FC236}">
                <a16:creationId xmlns:a16="http://schemas.microsoft.com/office/drawing/2014/main" id="{B07A97D3-CBD2-4C67-BD51-4649AAE2C49E}"/>
              </a:ext>
            </a:extLst>
          </p:cNvPr>
          <p:cNvSpPr>
            <a:spLocks noGrp="1"/>
          </p:cNvSpPr>
          <p:nvPr>
            <p:ph idx="1"/>
          </p:nvPr>
        </p:nvSpPr>
        <p:spPr/>
        <p:txBody>
          <a:bodyPr/>
          <a:lstStyle/>
          <a:p>
            <a:r>
              <a:rPr lang="de-DE" dirty="0"/>
              <a:t>Erlaubnis zur vorübergehenden Berufsausübung (§3) oder partiellen Berufsausübung (§4) </a:t>
            </a:r>
          </a:p>
          <a:p>
            <a:r>
              <a:rPr lang="de-DE" dirty="0"/>
              <a:t>Anerkennung von Berufsqualifikationen (Abschnitt 3, §§ 11 - 13)</a:t>
            </a:r>
          </a:p>
          <a:p>
            <a:r>
              <a:rPr lang="de-DE" dirty="0"/>
              <a:t>Erbringen von Dienstleistungen (Abschnitt 4, §§ 14 – 19)</a:t>
            </a:r>
          </a:p>
          <a:p>
            <a:endParaRPr lang="de-DE" dirty="0"/>
          </a:p>
          <a:p>
            <a:pPr marL="0" indent="0">
              <a:buNone/>
            </a:pPr>
            <a:r>
              <a:rPr lang="de-DE" dirty="0">
                <a:sym typeface="Wingdings" panose="05000000000000000000" pitchFamily="2" charset="2"/>
              </a:rPr>
              <a:t> Möglich als Psychotherapeut*in mit Ausbildung in Österreich, diese in Deutschland anerkennen zu lassen bzw. als österreichische Psychotherapeut*in </a:t>
            </a:r>
            <a:r>
              <a:rPr lang="de-DE" dirty="0" err="1">
                <a:sym typeface="Wingdings" panose="05000000000000000000" pitchFamily="2" charset="2"/>
              </a:rPr>
              <a:t>in</a:t>
            </a:r>
            <a:r>
              <a:rPr lang="de-DE" dirty="0">
                <a:sym typeface="Wingdings" panose="05000000000000000000" pitchFamily="2" charset="2"/>
              </a:rPr>
              <a:t> Deutschland </a:t>
            </a:r>
            <a:r>
              <a:rPr lang="de-DE">
                <a:sym typeface="Wingdings" panose="05000000000000000000" pitchFamily="2" charset="2"/>
              </a:rPr>
              <a:t>zu arbeiten</a:t>
            </a:r>
            <a:endParaRPr lang="de-DE" dirty="0"/>
          </a:p>
        </p:txBody>
      </p:sp>
      <p:sp>
        <p:nvSpPr>
          <p:cNvPr id="6" name="Foliennummernplatzhalter 5">
            <a:extLst>
              <a:ext uri="{FF2B5EF4-FFF2-40B4-BE49-F238E27FC236}">
                <a16:creationId xmlns:a16="http://schemas.microsoft.com/office/drawing/2014/main" id="{7899194F-B37B-490B-8D40-CDAD1800D253}"/>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7" name="Fußzeilenplatzhalter 4">
            <a:extLst>
              <a:ext uri="{FF2B5EF4-FFF2-40B4-BE49-F238E27FC236}">
                <a16:creationId xmlns:a16="http://schemas.microsoft.com/office/drawing/2014/main" id="{5B007811-5932-446B-A5BB-473F8ED48249}"/>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89120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BE826-DA4D-425A-BDD3-6D8E53192E89}"/>
              </a:ext>
            </a:extLst>
          </p:cNvPr>
          <p:cNvSpPr>
            <a:spLocks noGrp="1"/>
          </p:cNvSpPr>
          <p:nvPr>
            <p:ph type="title"/>
          </p:nvPr>
        </p:nvSpPr>
        <p:spPr/>
        <p:txBody>
          <a:bodyPr/>
          <a:lstStyle/>
          <a:p>
            <a:r>
              <a:rPr lang="de-DE" dirty="0"/>
              <a:t>Wechsel von Österreich nach Deutschland als Psychotherapeut*in</a:t>
            </a:r>
          </a:p>
        </p:txBody>
      </p:sp>
      <p:sp>
        <p:nvSpPr>
          <p:cNvPr id="3" name="Textplatzhalter 2">
            <a:extLst>
              <a:ext uri="{FF2B5EF4-FFF2-40B4-BE49-F238E27FC236}">
                <a16:creationId xmlns:a16="http://schemas.microsoft.com/office/drawing/2014/main" id="{279D5D4B-BDE9-4FC8-B7D6-E85A2F8EF73D}"/>
              </a:ext>
            </a:extLst>
          </p:cNvPr>
          <p:cNvSpPr>
            <a:spLocks noGrp="1"/>
          </p:cNvSpPr>
          <p:nvPr>
            <p:ph type="body" sz="quarter" idx="32"/>
          </p:nvPr>
        </p:nvSpPr>
        <p:spPr/>
        <p:txBody>
          <a:bodyPr/>
          <a:lstStyle/>
          <a:p>
            <a:r>
              <a:rPr lang="de-DE" dirty="0"/>
              <a:t>PsychThG §12</a:t>
            </a:r>
          </a:p>
        </p:txBody>
      </p:sp>
      <p:sp>
        <p:nvSpPr>
          <p:cNvPr id="4" name="Inhaltsplatzhalter 3">
            <a:extLst>
              <a:ext uri="{FF2B5EF4-FFF2-40B4-BE49-F238E27FC236}">
                <a16:creationId xmlns:a16="http://schemas.microsoft.com/office/drawing/2014/main" id="{6B679FAB-20D3-4562-853D-7C7C0C9E062E}"/>
              </a:ext>
            </a:extLst>
          </p:cNvPr>
          <p:cNvSpPr>
            <a:spLocks noGrp="1"/>
          </p:cNvSpPr>
          <p:nvPr>
            <p:ph idx="1"/>
          </p:nvPr>
        </p:nvSpPr>
        <p:spPr/>
        <p:txBody>
          <a:bodyPr/>
          <a:lstStyle/>
          <a:p>
            <a:pPr marL="228600" indent="-228600">
              <a:buAutoNum type="arabicParenBoth"/>
            </a:pPr>
            <a:r>
              <a:rPr lang="de-DE" sz="1400" dirty="0"/>
              <a:t>Eine in einem Mitgliedstaat, einem anderen Vertragsstaat oder einem gleichgestellten Staat erworbene abgeschlossene Berufsqualifikation erfüllt die Voraussetzung des § 2 Absatz 1 Nummer 1, wenn</a:t>
            </a:r>
          </a:p>
          <a:p>
            <a:pPr marL="622300" indent="-342900">
              <a:buAutoNum type="arabicPeriod"/>
            </a:pPr>
            <a:r>
              <a:rPr lang="de-DE" sz="1400" dirty="0"/>
              <a:t>diese Berufsqualifikation in dem Staat, in dem sie erworben wurde, für den unmittelbaren Zugang zu einem dem Beruf der Psychotherapeutin und des Psychotherapeuten entsprechenden Beruf erforderlich ist und</a:t>
            </a:r>
          </a:p>
          <a:p>
            <a:pPr marL="622300" indent="-342900">
              <a:buAutoNum type="arabicPeriod"/>
            </a:pPr>
            <a:r>
              <a:rPr lang="de-DE" sz="1400" dirty="0"/>
              <a:t>die Gleichwertigkeit der erworbenen Berufsqualifikation mit der Berufsqualifikation einer Psychotherapeutin oder eines Psychotherapeuten gegeben ist.</a:t>
            </a:r>
          </a:p>
          <a:p>
            <a:pPr marL="0" indent="0">
              <a:buNone/>
            </a:pPr>
            <a:r>
              <a:rPr lang="de-DE" sz="1400" dirty="0"/>
              <a:t>Zum Nachweis der Berufsqualifikation kann die antragstellende Person einen Europäischen Berufsausweis oder einen Ausbildungsnachweis vorlegen, aus dem hervorgeht, dass sie eine Berufsqualifikation erworben hat, die in diesem Staat für den unmittelbaren Zugang zu einem dem Beruf der Psychotherapeutin und des Psychotherapeuten entsprechenden Beruf erforderlich ist.</a:t>
            </a:r>
          </a:p>
          <a:p>
            <a:pPr marL="0" indent="0">
              <a:buNone/>
            </a:pPr>
            <a:r>
              <a:rPr lang="de-DE" sz="1400" dirty="0"/>
              <a:t>[…]</a:t>
            </a:r>
          </a:p>
          <a:p>
            <a:pPr marL="0" indent="0">
              <a:buNone/>
            </a:pPr>
            <a:r>
              <a:rPr lang="de-DE" sz="1400" dirty="0"/>
              <a:t>(2) Die erworbene Berufsqualifikation ist als gleichwertig anzusehen, wenn sie keine wesentlichen Unterschiede gegenüber der Berufsqualifikation aufweist, die in diesem Gesetz und in der auf Grund des § 20 erlassenen Rechtsverordnung geregelt ist. § 11 Absatz 2 Satz 3 und 4 und Absatz 3 gilt entsprechend. </a:t>
            </a:r>
          </a:p>
          <a:p>
            <a:pPr marL="0" indent="0">
              <a:buNone/>
            </a:pPr>
            <a:r>
              <a:rPr lang="de-DE" sz="1400" dirty="0"/>
              <a:t>(3) Antragstellende Personen mit einer Berufsqualifikation aus einem anderen Mitgliedstaat, einem anderen Vertragsstaat oder einem gleichgestellten Staat haben einen höchstens dreijährigen Anpassungslehrgang zu absolvieren oder eine Eignungsprüfung abzulegen, wenn ihre erworbene Berufsqualifikation wesentliche Unterschiede gegenüber der Berufsqualifikation aufweist, die in diesem Gesetz und in der auf Grund des § 20 erlassenen Rechtsverordnung geregelt ist. Für die Prüfung wesentlicher Unterschiede gilt § 11 Absatz 2 und 3 entsprechend. Die antragstellenden Personen haben das Recht, zwischen dem Anpassungslehrgang und der Eignungsprüfung zu wählen.</a:t>
            </a:r>
          </a:p>
          <a:p>
            <a:pPr marL="0" indent="0">
              <a:buNone/>
            </a:pPr>
            <a:r>
              <a:rPr lang="de-DE" sz="1400" dirty="0"/>
              <a:t>(4) Die Absätze 1 bis 3 gelten auch für antragstellende Personen, die über eine abgeschlossene Berufsqualifikation verfügen, die in einem anderen als den in Absatz 1 Satz 1 genannten Staaten erworben wurde und die einer der in Absatz 1 Satz 1 genannten Staaten anerkannt hat.</a:t>
            </a:r>
          </a:p>
        </p:txBody>
      </p:sp>
      <p:sp>
        <p:nvSpPr>
          <p:cNvPr id="6" name="Foliennummernplatzhalter 5">
            <a:extLst>
              <a:ext uri="{FF2B5EF4-FFF2-40B4-BE49-F238E27FC236}">
                <a16:creationId xmlns:a16="http://schemas.microsoft.com/office/drawing/2014/main" id="{D830FEA2-9108-4AF2-BD36-CA17D5FF8805}"/>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7" name="Fußzeilenplatzhalter 4">
            <a:extLst>
              <a:ext uri="{FF2B5EF4-FFF2-40B4-BE49-F238E27FC236}">
                <a16:creationId xmlns:a16="http://schemas.microsoft.com/office/drawing/2014/main" id="{3BCDDF0A-41DF-4141-9CC5-7949459F057E}"/>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3393283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1BF06-5684-E3AA-011F-930C5D69FBEB}"/>
              </a:ext>
            </a:extLst>
          </p:cNvPr>
          <p:cNvSpPr>
            <a:spLocks noGrp="1"/>
          </p:cNvSpPr>
          <p:nvPr>
            <p:ph type="title"/>
          </p:nvPr>
        </p:nvSpPr>
        <p:spPr/>
        <p:txBody>
          <a:bodyPr/>
          <a:lstStyle/>
          <a:p>
            <a:r>
              <a:rPr lang="de-DE" dirty="0"/>
              <a:t>Ausblick</a:t>
            </a:r>
          </a:p>
        </p:txBody>
      </p:sp>
      <p:sp>
        <p:nvSpPr>
          <p:cNvPr id="3" name="Textplatzhalter 2">
            <a:extLst>
              <a:ext uri="{FF2B5EF4-FFF2-40B4-BE49-F238E27FC236}">
                <a16:creationId xmlns:a16="http://schemas.microsoft.com/office/drawing/2014/main" id="{54CA59E4-504B-0800-C0E0-42845D6429A2}"/>
              </a:ext>
            </a:extLst>
          </p:cNvPr>
          <p:cNvSpPr>
            <a:spLocks noGrp="1"/>
          </p:cNvSpPr>
          <p:nvPr>
            <p:ph type="body" sz="quarter" idx="32"/>
          </p:nvPr>
        </p:nvSpPr>
        <p:spPr/>
        <p:txBody>
          <a:bodyPr/>
          <a:lstStyle/>
          <a:p>
            <a:endParaRPr lang="de-DE"/>
          </a:p>
        </p:txBody>
      </p:sp>
      <p:sp>
        <p:nvSpPr>
          <p:cNvPr id="4" name="Inhaltsplatzhalter 3">
            <a:extLst>
              <a:ext uri="{FF2B5EF4-FFF2-40B4-BE49-F238E27FC236}">
                <a16:creationId xmlns:a16="http://schemas.microsoft.com/office/drawing/2014/main" id="{65C1B331-2A4A-D8D0-1357-7E74649C2638}"/>
              </a:ext>
            </a:extLst>
          </p:cNvPr>
          <p:cNvSpPr>
            <a:spLocks noGrp="1"/>
          </p:cNvSpPr>
          <p:nvPr>
            <p:ph idx="1"/>
          </p:nvPr>
        </p:nvSpPr>
        <p:spPr/>
        <p:txBody>
          <a:bodyPr/>
          <a:lstStyle/>
          <a:p>
            <a:pPr marL="0" indent="0">
              <a:buNone/>
            </a:pPr>
            <a:endParaRPr lang="de-DE" dirty="0"/>
          </a:p>
          <a:p>
            <a:r>
              <a:rPr lang="de-DE" dirty="0"/>
              <a:t>Derzeit gibt es </a:t>
            </a:r>
            <a:r>
              <a:rPr lang="de-DE" b="1" dirty="0"/>
              <a:t>Gespräche über eine umfangreiche Psychotherapiegesetzänderung in Österreich</a:t>
            </a:r>
            <a:r>
              <a:rPr lang="de-DE" dirty="0"/>
              <a:t>:</a:t>
            </a:r>
          </a:p>
          <a:p>
            <a:pPr lvl="1"/>
            <a:r>
              <a:rPr lang="de-DE" dirty="0">
                <a:sym typeface="Wingdings" panose="05000000000000000000" pitchFamily="2" charset="2"/>
              </a:rPr>
              <a:t>Akademischere Ausrichtung? (angeblich eine Bindung an ein Psychologiestudium)</a:t>
            </a:r>
          </a:p>
          <a:p>
            <a:pPr lvl="1"/>
            <a:r>
              <a:rPr lang="de-DE" dirty="0">
                <a:sym typeface="Wingdings" panose="05000000000000000000" pitchFamily="2" charset="2"/>
              </a:rPr>
              <a:t>Mehr Kassenplätze?</a:t>
            </a:r>
            <a:br>
              <a:rPr lang="de-DE" dirty="0">
                <a:sym typeface="Wingdings" panose="05000000000000000000" pitchFamily="2" charset="2"/>
              </a:rPr>
            </a:br>
            <a:r>
              <a:rPr lang="de-DE" dirty="0">
                <a:sym typeface="Wingdings" panose="05000000000000000000" pitchFamily="2" charset="2"/>
              </a:rPr>
              <a:t> Keiner weiß irgendwas</a:t>
            </a:r>
          </a:p>
          <a:p>
            <a:pPr marL="0" indent="0">
              <a:buNone/>
            </a:pPr>
            <a:endParaRPr lang="de-DE" dirty="0">
              <a:sym typeface="Wingdings" panose="05000000000000000000" pitchFamily="2" charset="2"/>
            </a:endParaRPr>
          </a:p>
          <a:p>
            <a:r>
              <a:rPr lang="de-DE" dirty="0">
                <a:sym typeface="Wingdings" panose="05000000000000000000" pitchFamily="2" charset="2"/>
              </a:rPr>
              <a:t>Stand jetzt: Erste Vorschläge sollen diesen Sommer kommen</a:t>
            </a:r>
            <a:br>
              <a:rPr lang="de-DE" dirty="0">
                <a:sym typeface="Wingdings" panose="05000000000000000000" pitchFamily="2" charset="2"/>
              </a:rPr>
            </a:br>
            <a:r>
              <a:rPr lang="de-DE" dirty="0">
                <a:sym typeface="Wingdings" panose="05000000000000000000" pitchFamily="2" charset="2"/>
              </a:rPr>
              <a:t> Ziel ist wohl vor allem von dem jetzigen System wegzukommen</a:t>
            </a:r>
          </a:p>
          <a:p>
            <a:pPr marL="0" indent="0">
              <a:buNone/>
            </a:pPr>
            <a:endParaRPr lang="de-DE" dirty="0">
              <a:sym typeface="Wingdings" panose="05000000000000000000" pitchFamily="2" charset="2"/>
            </a:endParaRPr>
          </a:p>
          <a:p>
            <a:r>
              <a:rPr lang="de-DE" dirty="0">
                <a:sym typeface="Wingdings" panose="05000000000000000000" pitchFamily="2" charset="2"/>
              </a:rPr>
              <a:t>Auswirkungen auf die Problematik des Wechselns unklar</a:t>
            </a:r>
          </a:p>
          <a:p>
            <a:endParaRPr lang="de-DE" dirty="0">
              <a:sym typeface="Wingdings" panose="05000000000000000000" pitchFamily="2" charset="2"/>
            </a:endParaRPr>
          </a:p>
        </p:txBody>
      </p:sp>
      <p:sp>
        <p:nvSpPr>
          <p:cNvPr id="6" name="Foliennummernplatzhalter 5">
            <a:extLst>
              <a:ext uri="{FF2B5EF4-FFF2-40B4-BE49-F238E27FC236}">
                <a16:creationId xmlns:a16="http://schemas.microsoft.com/office/drawing/2014/main" id="{A6D99691-413B-BD06-1076-578126D5CA65}"/>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7" name="Textfeld 6">
            <a:extLst>
              <a:ext uri="{FF2B5EF4-FFF2-40B4-BE49-F238E27FC236}">
                <a16:creationId xmlns:a16="http://schemas.microsoft.com/office/drawing/2014/main" id="{4DC1332F-502C-4B71-85F4-6EFBF7F3C300}"/>
              </a:ext>
            </a:extLst>
          </p:cNvPr>
          <p:cNvSpPr txBox="1"/>
          <p:nvPr/>
        </p:nvSpPr>
        <p:spPr>
          <a:xfrm>
            <a:off x="431800" y="5029200"/>
            <a:ext cx="11339513"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Wingdings" panose="05000000000000000000" pitchFamily="2" charset="2"/>
              <a:buChar char="à"/>
            </a:pPr>
            <a:r>
              <a:rPr lang="de-DE" sz="2000" b="1" dirty="0">
                <a:solidFill>
                  <a:srgbClr val="FF0000"/>
                </a:solidFill>
                <a:sym typeface="Wingdings" panose="05000000000000000000" pitchFamily="2" charset="2"/>
              </a:rPr>
              <a:t>Informiert euch</a:t>
            </a:r>
          </a:p>
          <a:p>
            <a:pPr marL="285750" indent="-285750">
              <a:buFont typeface="Wingdings" panose="05000000000000000000" pitchFamily="2" charset="2"/>
              <a:buChar char="à"/>
            </a:pPr>
            <a:r>
              <a:rPr lang="de-DE" sz="2000" b="1" dirty="0">
                <a:solidFill>
                  <a:srgbClr val="FF0000"/>
                </a:solidFill>
                <a:sym typeface="Wingdings" panose="05000000000000000000" pitchFamily="2" charset="2"/>
              </a:rPr>
              <a:t>Vernetzt euch mit uns</a:t>
            </a:r>
            <a:endParaRPr lang="de-DE" b="1" dirty="0">
              <a:solidFill>
                <a:srgbClr val="FF0000"/>
              </a:solidFill>
            </a:endParaRPr>
          </a:p>
        </p:txBody>
      </p:sp>
      <p:sp>
        <p:nvSpPr>
          <p:cNvPr id="8" name="Fußzeilenplatzhalter 4">
            <a:extLst>
              <a:ext uri="{FF2B5EF4-FFF2-40B4-BE49-F238E27FC236}">
                <a16:creationId xmlns:a16="http://schemas.microsoft.com/office/drawing/2014/main" id="{939612F3-74D6-461A-B91E-2983EDF96113}"/>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2411728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D5AF9-D50E-75CC-F032-2913B23539ED}"/>
              </a:ext>
            </a:extLst>
          </p:cNvPr>
          <p:cNvSpPr>
            <a:spLocks noGrp="1"/>
          </p:cNvSpPr>
          <p:nvPr>
            <p:ph type="title"/>
          </p:nvPr>
        </p:nvSpPr>
        <p:spPr/>
        <p:txBody>
          <a:bodyPr/>
          <a:lstStyle/>
          <a:p>
            <a:r>
              <a:rPr lang="de-DE" dirty="0"/>
              <a:t>Ansprechpersonen und Unterstützung</a:t>
            </a:r>
          </a:p>
        </p:txBody>
      </p:sp>
      <p:sp>
        <p:nvSpPr>
          <p:cNvPr id="4" name="Inhaltsplatzhalter 3">
            <a:extLst>
              <a:ext uri="{FF2B5EF4-FFF2-40B4-BE49-F238E27FC236}">
                <a16:creationId xmlns:a16="http://schemas.microsoft.com/office/drawing/2014/main" id="{4CF56096-71E1-BE90-9C9C-437A2C18BE9C}"/>
              </a:ext>
            </a:extLst>
          </p:cNvPr>
          <p:cNvSpPr>
            <a:spLocks noGrp="1"/>
          </p:cNvSpPr>
          <p:nvPr>
            <p:ph idx="1"/>
          </p:nvPr>
        </p:nvSpPr>
        <p:spPr>
          <a:xfrm>
            <a:off x="431800" y="1256570"/>
            <a:ext cx="5664000" cy="4679250"/>
          </a:xfrm>
        </p:spPr>
        <p:txBody>
          <a:bodyPr/>
          <a:lstStyle/>
          <a:p>
            <a:pPr marL="0" indent="0">
              <a:buNone/>
            </a:pPr>
            <a:r>
              <a:rPr lang="de-DE" sz="2000" b="1" dirty="0"/>
              <a:t>AG Psychotherapie-Reform</a:t>
            </a:r>
          </a:p>
          <a:p>
            <a:pPr>
              <a:spcBef>
                <a:spcPts val="500"/>
              </a:spcBef>
            </a:pPr>
            <a:r>
              <a:rPr lang="de-DE" sz="2000" dirty="0"/>
              <a:t>Koordination: </a:t>
            </a:r>
            <a:r>
              <a:rPr lang="de-DE" sz="2000" b="1" dirty="0"/>
              <a:t>Felix, Maren, </a:t>
            </a:r>
            <a:r>
              <a:rPr lang="de-DE" sz="2000" b="1" dirty="0" err="1"/>
              <a:t>Majbrit</a:t>
            </a:r>
            <a:endParaRPr lang="de-DE" sz="2000" b="1" dirty="0"/>
          </a:p>
          <a:p>
            <a:pPr>
              <a:spcBef>
                <a:spcPts val="500"/>
              </a:spcBef>
            </a:pPr>
            <a:r>
              <a:rPr lang="de-DE" sz="2000" b="1" dirty="0"/>
              <a:t>E-Mail: </a:t>
            </a:r>
            <a:r>
              <a:rPr lang="de-DE" sz="2000" b="1" dirty="0">
                <a:solidFill>
                  <a:srgbClr val="F24F4F"/>
                </a:solidFill>
                <a:hlinkClick r:id="rId2">
                  <a:extLst>
                    <a:ext uri="{A12FA001-AC4F-418D-AE19-62706E023703}">
                      <ahyp:hlinkClr xmlns:ahyp="http://schemas.microsoft.com/office/drawing/2018/hyperlinkcolor" val="tx"/>
                    </a:ext>
                  </a:extLst>
                </a:hlinkClick>
              </a:rPr>
              <a:t>psychthg@psyfako.org</a:t>
            </a:r>
            <a:endParaRPr lang="de-DE" sz="2000" b="1" dirty="0">
              <a:solidFill>
                <a:srgbClr val="F24F4F"/>
              </a:solidFill>
            </a:endParaRPr>
          </a:p>
          <a:p>
            <a:pPr>
              <a:spcBef>
                <a:spcPts val="500"/>
              </a:spcBef>
            </a:pPr>
            <a:r>
              <a:rPr lang="de-DE" sz="2000" b="1" dirty="0"/>
              <a:t>Website: </a:t>
            </a:r>
            <a:r>
              <a:rPr lang="de-DE" sz="2000" dirty="0">
                <a:solidFill>
                  <a:schemeClr val="accent1">
                    <a:lumMod val="75000"/>
                  </a:schemeClr>
                </a:solidFill>
              </a:rPr>
              <a:t>https://psyfako.org/berufsweg-psychotherapie/</a:t>
            </a:r>
          </a:p>
          <a:p>
            <a:pPr>
              <a:spcBef>
                <a:spcPts val="500"/>
              </a:spcBef>
            </a:pPr>
            <a:r>
              <a:rPr lang="de-DE" sz="2000" b="1" dirty="0"/>
              <a:t>Website: </a:t>
            </a:r>
            <a:r>
              <a:rPr lang="de-DE" sz="2000" b="1" dirty="0">
                <a:solidFill>
                  <a:schemeClr val="accent1">
                    <a:lumMod val="75000"/>
                  </a:schemeClr>
                </a:solidFill>
                <a:hlinkClick r:id="rId3">
                  <a:extLst>
                    <a:ext uri="{A12FA001-AC4F-418D-AE19-62706E023703}">
                      <ahyp:hlinkClr xmlns:ahyp="http://schemas.microsoft.com/office/drawing/2018/hyperlinkcolor" val="tx"/>
                    </a:ext>
                  </a:extLst>
                </a:hlinkClick>
              </a:rPr>
              <a:t>psyfako.org/</a:t>
            </a:r>
            <a:r>
              <a:rPr lang="de-DE" sz="2000" b="1" dirty="0" err="1">
                <a:solidFill>
                  <a:schemeClr val="accent1">
                    <a:lumMod val="75000"/>
                  </a:schemeClr>
                </a:solidFill>
                <a:hlinkClick r:id="rId3">
                  <a:extLst>
                    <a:ext uri="{A12FA001-AC4F-418D-AE19-62706E023703}">
                      <ahyp:hlinkClr xmlns:ahyp="http://schemas.microsoft.com/office/drawing/2018/hyperlinkcolor" val="tx"/>
                    </a:ext>
                  </a:extLst>
                </a:hlinkClick>
              </a:rPr>
              <a:t>weiterbildung</a:t>
            </a:r>
            <a:endParaRPr lang="de-DE" sz="2000" b="1" dirty="0">
              <a:solidFill>
                <a:schemeClr val="accent1">
                  <a:lumMod val="75000"/>
                </a:schemeClr>
              </a:solidFill>
            </a:endParaRPr>
          </a:p>
          <a:p>
            <a:pPr marL="0" indent="0">
              <a:buNone/>
            </a:pPr>
            <a:endParaRPr lang="de-DE" sz="1600" dirty="0">
              <a:solidFill>
                <a:srgbClr val="F24F4F"/>
              </a:solidFill>
            </a:endParaRPr>
          </a:p>
          <a:p>
            <a:pPr marL="0" indent="0">
              <a:buNone/>
            </a:pPr>
            <a:r>
              <a:rPr lang="de-DE" sz="2000" b="1" dirty="0"/>
              <a:t>AG Österreich</a:t>
            </a:r>
          </a:p>
          <a:p>
            <a:pPr>
              <a:spcBef>
                <a:spcPts val="500"/>
              </a:spcBef>
            </a:pPr>
            <a:r>
              <a:rPr lang="de-DE" sz="2000" dirty="0"/>
              <a:t>Koordination: </a:t>
            </a:r>
            <a:r>
              <a:rPr lang="de-DE" sz="2000" b="1" dirty="0"/>
              <a:t>Lena, Stefan</a:t>
            </a:r>
          </a:p>
          <a:p>
            <a:pPr>
              <a:spcBef>
                <a:spcPts val="500"/>
              </a:spcBef>
            </a:pPr>
            <a:r>
              <a:rPr lang="de-DE" sz="2000" b="1" dirty="0"/>
              <a:t>E-Mail: </a:t>
            </a:r>
            <a:r>
              <a:rPr lang="de-DE" sz="2000" b="1" dirty="0">
                <a:solidFill>
                  <a:srgbClr val="F24F4F"/>
                </a:solidFill>
                <a:hlinkClick r:id="rId4">
                  <a:extLst>
                    <a:ext uri="{A12FA001-AC4F-418D-AE19-62706E023703}">
                      <ahyp:hlinkClr xmlns:ahyp="http://schemas.microsoft.com/office/drawing/2018/hyperlinkcolor" val="tx"/>
                    </a:ext>
                  </a:extLst>
                </a:hlinkClick>
              </a:rPr>
              <a:t>oesterreich@psyfako.org</a:t>
            </a:r>
            <a:endParaRPr lang="de-DE" sz="2000" b="1" dirty="0">
              <a:solidFill>
                <a:srgbClr val="F24F4F"/>
              </a:solidFill>
            </a:endParaRPr>
          </a:p>
        </p:txBody>
      </p:sp>
      <p:sp>
        <p:nvSpPr>
          <p:cNvPr id="6" name="Foliennummernplatzhalter 5">
            <a:extLst>
              <a:ext uri="{FF2B5EF4-FFF2-40B4-BE49-F238E27FC236}">
                <a16:creationId xmlns:a16="http://schemas.microsoft.com/office/drawing/2014/main" id="{1F345CE9-D658-A88F-0945-18F423F0661A}"/>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10" name="Inhaltsplatzhalter 3">
            <a:extLst>
              <a:ext uri="{FF2B5EF4-FFF2-40B4-BE49-F238E27FC236}">
                <a16:creationId xmlns:a16="http://schemas.microsoft.com/office/drawing/2014/main" id="{63459A89-0DB2-45FC-20B7-F35C0D876C80}"/>
              </a:ext>
            </a:extLst>
          </p:cNvPr>
          <p:cNvSpPr txBox="1">
            <a:spLocks/>
          </p:cNvSpPr>
          <p:nvPr/>
        </p:nvSpPr>
        <p:spPr>
          <a:xfrm>
            <a:off x="7090348" y="1256569"/>
            <a:ext cx="4669652" cy="1777597"/>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rgbClr val="4C483D"/>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rgbClr val="4C483D"/>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err="1"/>
              <a:t>PsyFaKo</a:t>
            </a:r>
            <a:endParaRPr lang="de-DE" sz="2000" b="1" dirty="0"/>
          </a:p>
          <a:p>
            <a:pPr>
              <a:spcBef>
                <a:spcPts val="500"/>
              </a:spcBef>
            </a:pPr>
            <a:r>
              <a:rPr lang="de-DE" sz="2000" dirty="0"/>
              <a:t>Website: </a:t>
            </a:r>
            <a:r>
              <a:rPr lang="de-DE" sz="2000" dirty="0">
                <a:solidFill>
                  <a:srgbClr val="F24F4F"/>
                </a:solidFill>
                <a:hlinkClick r:id="rId5">
                  <a:extLst>
                    <a:ext uri="{A12FA001-AC4F-418D-AE19-62706E023703}">
                      <ahyp:hlinkClr xmlns:ahyp="http://schemas.microsoft.com/office/drawing/2018/hyperlinkcolor" val="tx"/>
                    </a:ext>
                  </a:extLst>
                </a:hlinkClick>
              </a:rPr>
              <a:t>psyfako.org</a:t>
            </a:r>
            <a:endParaRPr lang="de-DE" sz="2000" dirty="0">
              <a:solidFill>
                <a:srgbClr val="F24F4F"/>
              </a:solidFill>
            </a:endParaRPr>
          </a:p>
          <a:p>
            <a:pPr>
              <a:spcBef>
                <a:spcPts val="500"/>
              </a:spcBef>
            </a:pPr>
            <a:r>
              <a:rPr lang="de-DE" sz="2000" dirty="0"/>
              <a:t>Facebook: </a:t>
            </a:r>
            <a:r>
              <a:rPr lang="de-DE" sz="2000" dirty="0">
                <a:solidFill>
                  <a:srgbClr val="F24F4F"/>
                </a:solidFill>
                <a:hlinkClick r:id="rId6">
                  <a:extLst>
                    <a:ext uri="{A12FA001-AC4F-418D-AE19-62706E023703}">
                      <ahyp:hlinkClr xmlns:ahyp="http://schemas.microsoft.com/office/drawing/2018/hyperlinkcolor" val="tx"/>
                    </a:ext>
                  </a:extLst>
                </a:hlinkClick>
              </a:rPr>
              <a:t>facebook.com/psyfako</a:t>
            </a:r>
            <a:endParaRPr lang="de-DE" sz="2000" dirty="0">
              <a:solidFill>
                <a:srgbClr val="F24F4F"/>
              </a:solidFill>
            </a:endParaRPr>
          </a:p>
          <a:p>
            <a:pPr>
              <a:spcBef>
                <a:spcPts val="500"/>
              </a:spcBef>
            </a:pPr>
            <a:r>
              <a:rPr lang="de-DE" sz="2000" dirty="0"/>
              <a:t>Twitter: </a:t>
            </a:r>
            <a:r>
              <a:rPr lang="de-DE" sz="2000" dirty="0">
                <a:solidFill>
                  <a:srgbClr val="F24F4F"/>
                </a:solidFill>
                <a:hlinkClick r:id="rId7">
                  <a:extLst>
                    <a:ext uri="{A12FA001-AC4F-418D-AE19-62706E023703}">
                      <ahyp:hlinkClr xmlns:ahyp="http://schemas.microsoft.com/office/drawing/2018/hyperlinkcolor" val="tx"/>
                    </a:ext>
                  </a:extLst>
                </a:hlinkClick>
              </a:rPr>
              <a:t>@psyfako</a:t>
            </a:r>
            <a:endParaRPr lang="de-DE" sz="2000" dirty="0">
              <a:solidFill>
                <a:srgbClr val="F24F4F"/>
              </a:solidFill>
            </a:endParaRPr>
          </a:p>
          <a:p>
            <a:pPr>
              <a:spcBef>
                <a:spcPts val="500"/>
              </a:spcBef>
            </a:pPr>
            <a:r>
              <a:rPr lang="de-DE" sz="2000" dirty="0"/>
              <a:t>Instagram: </a:t>
            </a:r>
            <a:r>
              <a:rPr lang="de-DE" sz="2000" dirty="0">
                <a:solidFill>
                  <a:srgbClr val="F24F4F"/>
                </a:solidFill>
                <a:hlinkClick r:id="rId8">
                  <a:extLst>
                    <a:ext uri="{A12FA001-AC4F-418D-AE19-62706E023703}">
                      <ahyp:hlinkClr xmlns:ahyp="http://schemas.microsoft.com/office/drawing/2018/hyperlinkcolor" val="tx"/>
                    </a:ext>
                  </a:extLst>
                </a:hlinkClick>
              </a:rPr>
              <a:t>@psyfako</a:t>
            </a:r>
            <a:endParaRPr lang="de-DE" sz="2000" dirty="0">
              <a:solidFill>
                <a:srgbClr val="F24F4F"/>
              </a:solidFill>
            </a:endParaRPr>
          </a:p>
          <a:p>
            <a:pPr marL="0" indent="0">
              <a:buNone/>
            </a:pPr>
            <a:endParaRPr lang="de-DE" b="1" dirty="0"/>
          </a:p>
        </p:txBody>
      </p:sp>
      <p:sp>
        <p:nvSpPr>
          <p:cNvPr id="7" name="Fußzeilenplatzhalter 4">
            <a:extLst>
              <a:ext uri="{FF2B5EF4-FFF2-40B4-BE49-F238E27FC236}">
                <a16:creationId xmlns:a16="http://schemas.microsoft.com/office/drawing/2014/main" id="{C1BAEC0D-E3C7-4405-8032-FA18F0E6FE44}"/>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1184985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11">
            <a:extLst>
              <a:ext uri="{FF2B5EF4-FFF2-40B4-BE49-F238E27FC236}">
                <a16:creationId xmlns:a16="http://schemas.microsoft.com/office/drawing/2014/main" id="{F585A00B-C651-4FF4-9C51-EC90F0148390}"/>
              </a:ext>
            </a:extLst>
          </p:cNvPr>
          <p:cNvPicPr>
            <a:picLocks noGrp="1" noChangeAspect="1"/>
          </p:cNvPicPr>
          <p:nvPr>
            <p:ph type="pic" sz="quarter" idx="10"/>
          </p:nvPr>
        </p:nvPicPr>
        <p:blipFill rotWithShape="1">
          <a:blip r:embed="rId3"/>
          <a:srcRect l="2084" r="2084"/>
          <a:stretch/>
        </p:blipFill>
        <p:spPr>
          <a:xfrm>
            <a:off x="0" y="0"/>
            <a:ext cx="9780588" cy="6804025"/>
          </a:xfrm>
        </p:spPr>
      </p:pic>
      <p:sp>
        <p:nvSpPr>
          <p:cNvPr id="14" name="Titel 13">
            <a:extLst>
              <a:ext uri="{FF2B5EF4-FFF2-40B4-BE49-F238E27FC236}">
                <a16:creationId xmlns:a16="http://schemas.microsoft.com/office/drawing/2014/main" id="{6C38D7A9-9299-4108-BB08-026F4B9CAE7B}"/>
              </a:ext>
            </a:extLst>
          </p:cNvPr>
          <p:cNvSpPr>
            <a:spLocks noGrp="1"/>
          </p:cNvSpPr>
          <p:nvPr>
            <p:ph type="ctrTitle"/>
          </p:nvPr>
        </p:nvSpPr>
        <p:spPr>
          <a:xfrm>
            <a:off x="0" y="1787236"/>
            <a:ext cx="12192000" cy="2024802"/>
          </a:xfrm>
        </p:spPr>
        <p:txBody>
          <a:bodyPr rtlCol="0"/>
          <a:lstStyle/>
          <a:p>
            <a:pPr rtl="0"/>
            <a:r>
              <a:rPr lang="de-DE" sz="5600" dirty="0"/>
              <a:t>Vielen Dank für Eure Aufmerksamkeit</a:t>
            </a:r>
            <a:br>
              <a:rPr lang="de-DE" sz="5600" dirty="0"/>
            </a:br>
            <a:r>
              <a:rPr lang="de-DE" sz="5600" dirty="0"/>
              <a:t>Fragen?</a:t>
            </a:r>
          </a:p>
        </p:txBody>
      </p:sp>
      <p:sp>
        <p:nvSpPr>
          <p:cNvPr id="4" name="Textplatzhalter 3">
            <a:extLst>
              <a:ext uri="{FF2B5EF4-FFF2-40B4-BE49-F238E27FC236}">
                <a16:creationId xmlns:a16="http://schemas.microsoft.com/office/drawing/2014/main" id="{60828E04-9C2A-4859-8050-C2DF67A249CB}"/>
              </a:ext>
            </a:extLst>
          </p:cNvPr>
          <p:cNvSpPr>
            <a:spLocks noGrp="1"/>
          </p:cNvSpPr>
          <p:nvPr>
            <p:ph type="body" sz="quarter" idx="4294967295"/>
          </p:nvPr>
        </p:nvSpPr>
        <p:spPr>
          <a:xfrm>
            <a:off x="8458200" y="3957705"/>
            <a:ext cx="2910342" cy="316800"/>
          </a:xfrm>
        </p:spPr>
        <p:txBody>
          <a:bodyPr rtlCol="0"/>
          <a:lstStyle/>
          <a:p>
            <a:pPr rtl="0"/>
            <a:r>
              <a:rPr lang="de-DE"/>
              <a:t>Sofia Stein</a:t>
            </a:r>
          </a:p>
        </p:txBody>
      </p:sp>
      <p:sp>
        <p:nvSpPr>
          <p:cNvPr id="6" name="Textplatzhalter 5">
            <a:extLst>
              <a:ext uri="{FF2B5EF4-FFF2-40B4-BE49-F238E27FC236}">
                <a16:creationId xmlns:a16="http://schemas.microsoft.com/office/drawing/2014/main" id="{50A3BCC3-A277-4C0B-9EBA-EB53990D8EBD}"/>
              </a:ext>
            </a:extLst>
          </p:cNvPr>
          <p:cNvSpPr>
            <a:spLocks noGrp="1"/>
          </p:cNvSpPr>
          <p:nvPr>
            <p:ph type="body" sz="quarter" idx="17"/>
          </p:nvPr>
        </p:nvSpPr>
        <p:spPr/>
        <p:txBody>
          <a:bodyPr rtlCol="0"/>
          <a:lstStyle/>
          <a:p>
            <a:pPr rtl="0"/>
            <a:r>
              <a:rPr lang="de-DE" dirty="0"/>
              <a:t>@psyfako.org</a:t>
            </a:r>
          </a:p>
        </p:txBody>
      </p:sp>
      <p:sp>
        <p:nvSpPr>
          <p:cNvPr id="12" name="Foliennummernplatzhalter 11">
            <a:extLst>
              <a:ext uri="{FF2B5EF4-FFF2-40B4-BE49-F238E27FC236}">
                <a16:creationId xmlns:a16="http://schemas.microsoft.com/office/drawing/2014/main" id="{91814EC9-246A-4C6E-941E-5774FE72F08E}"/>
              </a:ext>
            </a:extLst>
          </p:cNvPr>
          <p:cNvSpPr>
            <a:spLocks noGrp="1"/>
          </p:cNvSpPr>
          <p:nvPr>
            <p:ph type="sldNum" sz="quarter" idx="20"/>
          </p:nvPr>
        </p:nvSpPr>
        <p:spPr/>
        <p:txBody>
          <a:bodyPr rtlCol="0"/>
          <a:lstStyle/>
          <a:p>
            <a:pPr rtl="0"/>
            <a:fld id="{19B51A1E-902D-48AF-9020-955120F399B6}" type="slidenum">
              <a:rPr lang="de-DE" smtClean="0"/>
              <a:pPr rtl="0"/>
              <a:t>18</a:t>
            </a:fld>
            <a:endParaRPr lang="de-DE"/>
          </a:p>
        </p:txBody>
      </p:sp>
    </p:spTree>
    <p:extLst>
      <p:ext uri="{BB962C8B-B14F-4D97-AF65-F5344CB8AC3E}">
        <p14:creationId xmlns:p14="http://schemas.microsoft.com/office/powerpoint/2010/main" val="415367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TextShape 2"/>
          <p:cNvSpPr txBox="1"/>
          <p:nvPr/>
        </p:nvSpPr>
        <p:spPr>
          <a:xfrm>
            <a:off x="166957" y="1548095"/>
            <a:ext cx="11327760" cy="4678920"/>
          </a:xfrm>
          <a:prstGeom prst="rect">
            <a:avLst/>
          </a:prstGeom>
          <a:noFill/>
          <a:ln>
            <a:noFill/>
          </a:ln>
        </p:spPr>
        <p:txBody>
          <a:bodyPr lIns="0" tIns="0" rIns="0" bIns="0">
            <a:noAutofit/>
          </a:bodyPr>
          <a:lstStyle/>
          <a:p>
            <a:endParaRPr lang="de-DE" sz="2000" b="0" strike="noStrike" spc="-1" dirty="0">
              <a:solidFill>
                <a:srgbClr val="4C483D"/>
              </a:solidFill>
              <a:latin typeface="Candara"/>
            </a:endParaRPr>
          </a:p>
          <a:p>
            <a:pPr>
              <a:lnSpc>
                <a:spcPct val="90000"/>
              </a:lnSpc>
              <a:spcBef>
                <a:spcPts val="1001"/>
              </a:spcBef>
            </a:pPr>
            <a:endParaRPr lang="de-DE" sz="2000" b="0" strike="noStrike" spc="-1" dirty="0">
              <a:solidFill>
                <a:srgbClr val="4C483D"/>
              </a:solidFill>
              <a:latin typeface="Candara"/>
            </a:endParaRPr>
          </a:p>
        </p:txBody>
      </p:sp>
      <p:sp>
        <p:nvSpPr>
          <p:cNvPr id="5" name="Titel 4">
            <a:extLst>
              <a:ext uri="{FF2B5EF4-FFF2-40B4-BE49-F238E27FC236}">
                <a16:creationId xmlns:a16="http://schemas.microsoft.com/office/drawing/2014/main" id="{B327F903-A96D-497C-97C4-E6F08237D3BD}"/>
              </a:ext>
            </a:extLst>
          </p:cNvPr>
          <p:cNvSpPr>
            <a:spLocks noGrp="1"/>
          </p:cNvSpPr>
          <p:nvPr>
            <p:ph type="title"/>
          </p:nvPr>
        </p:nvSpPr>
        <p:spPr/>
        <p:txBody>
          <a:bodyPr/>
          <a:lstStyle/>
          <a:p>
            <a:r>
              <a:rPr lang="de-DE" spc="-151" dirty="0"/>
              <a:t>Was ist die PsyFaKo?</a:t>
            </a:r>
            <a:endParaRPr lang="de-DE" dirty="0"/>
          </a:p>
        </p:txBody>
      </p:sp>
      <p:sp>
        <p:nvSpPr>
          <p:cNvPr id="6" name="Inhaltsplatzhalter 5">
            <a:extLst>
              <a:ext uri="{FF2B5EF4-FFF2-40B4-BE49-F238E27FC236}">
                <a16:creationId xmlns:a16="http://schemas.microsoft.com/office/drawing/2014/main" id="{B287F097-EEC8-4C95-8243-3663B31789C3}"/>
              </a:ext>
            </a:extLst>
          </p:cNvPr>
          <p:cNvSpPr>
            <a:spLocks noGrp="1"/>
          </p:cNvSpPr>
          <p:nvPr>
            <p:ph idx="1"/>
          </p:nvPr>
        </p:nvSpPr>
        <p:spPr/>
        <p:txBody>
          <a:bodyPr/>
          <a:lstStyle/>
          <a:p>
            <a:r>
              <a:rPr lang="de-DE" b="1" dirty="0"/>
              <a:t>Politische Lobby </a:t>
            </a:r>
            <a:r>
              <a:rPr lang="de-DE" dirty="0"/>
              <a:t>der Psychologie-Studierenden </a:t>
            </a:r>
            <a:r>
              <a:rPr lang="de-DE" dirty="0">
                <a:sym typeface="Wingdings" panose="05000000000000000000" pitchFamily="2" charset="2"/>
              </a:rPr>
              <a:t></a:t>
            </a:r>
            <a:r>
              <a:rPr lang="de-DE" dirty="0"/>
              <a:t> Interessensvertretung der Studierenden</a:t>
            </a:r>
          </a:p>
          <a:p>
            <a:r>
              <a:rPr lang="de-DE" dirty="0"/>
              <a:t>Plattform zum </a:t>
            </a:r>
            <a:r>
              <a:rPr lang="de-DE" b="1" dirty="0"/>
              <a:t>Austausch</a:t>
            </a:r>
            <a:r>
              <a:rPr lang="de-DE" dirty="0"/>
              <a:t> zwischen Fachschaften</a:t>
            </a:r>
          </a:p>
          <a:p>
            <a:r>
              <a:rPr lang="de-DE" dirty="0"/>
              <a:t>Fachbezogene </a:t>
            </a:r>
            <a:r>
              <a:rPr lang="de-DE" b="1" dirty="0"/>
              <a:t>Projekte</a:t>
            </a:r>
            <a:r>
              <a:rPr lang="de-DE" dirty="0"/>
              <a:t>/ Schnittstelle, um an gemeinsamen Projekten zu arbeiten</a:t>
            </a:r>
          </a:p>
          <a:p>
            <a:r>
              <a:rPr lang="de-DE" b="1" dirty="0"/>
              <a:t>Informationsbereitstellung + Unterstützung </a:t>
            </a:r>
            <a:r>
              <a:rPr lang="de-DE" dirty="0"/>
              <a:t>der Studierenden</a:t>
            </a:r>
          </a:p>
          <a:p>
            <a:r>
              <a:rPr lang="de-DE" b="1" dirty="0"/>
              <a:t>Arbeitsgruppen</a:t>
            </a:r>
            <a:r>
              <a:rPr lang="de-DE" dirty="0"/>
              <a:t> zu verschiedenen Themen</a:t>
            </a:r>
          </a:p>
          <a:p>
            <a:pPr lvl="1"/>
            <a:r>
              <a:rPr lang="de-DE" dirty="0"/>
              <a:t>Bachelor-Master:</a:t>
            </a:r>
            <a:r>
              <a:rPr lang="de-DE" dirty="0">
                <a:sym typeface="Wingdings" panose="05000000000000000000" pitchFamily="2" charset="2"/>
              </a:rPr>
              <a:t> Masterliste, </a:t>
            </a:r>
            <a:r>
              <a:rPr lang="de-DE" dirty="0"/>
              <a:t>Masterplatz-Problematik</a:t>
            </a:r>
          </a:p>
          <a:p>
            <a:pPr lvl="1"/>
            <a:r>
              <a:rPr lang="de-DE" dirty="0"/>
              <a:t>Chancengleichheit: Nachteilsausgleiche, berufsrechtliche Anerkennung von Abschlüssen</a:t>
            </a:r>
          </a:p>
          <a:p>
            <a:pPr lvl="1"/>
            <a:r>
              <a:rPr lang="de-DE" dirty="0" err="1"/>
              <a:t>Entstigmatisierung</a:t>
            </a:r>
            <a:r>
              <a:rPr lang="de-DE" dirty="0"/>
              <a:t>: (</a:t>
            </a:r>
            <a:r>
              <a:rPr lang="de-DE" dirty="0" err="1"/>
              <a:t>Ent</a:t>
            </a:r>
            <a:r>
              <a:rPr lang="de-DE" dirty="0"/>
              <a:t>-)Stigmatisierung von psychisch kranken Menschen</a:t>
            </a:r>
          </a:p>
          <a:p>
            <a:pPr lvl="1"/>
            <a:r>
              <a:rPr lang="de-DE" dirty="0"/>
              <a:t>Marketing: Internetauftritt</a:t>
            </a:r>
          </a:p>
          <a:p>
            <a:pPr lvl="1"/>
            <a:r>
              <a:rPr lang="de-DE" dirty="0"/>
              <a:t>Open Science: offenere und transparentere Wissenschaft</a:t>
            </a:r>
          </a:p>
          <a:p>
            <a:pPr lvl="1"/>
            <a:r>
              <a:rPr lang="de-DE" dirty="0"/>
              <a:t>Österreich: Vernetzung der Fachschaften innerhalb Österreichs</a:t>
            </a:r>
          </a:p>
          <a:p>
            <a:pPr lvl="1"/>
            <a:r>
              <a:rPr lang="de-DE" dirty="0"/>
              <a:t>Praktikumsdatenbank: online-Praktikumsdatenbank von und für Psychologiestudierende</a:t>
            </a:r>
          </a:p>
          <a:p>
            <a:pPr lvl="1"/>
            <a:r>
              <a:rPr lang="de-DE" dirty="0" err="1"/>
              <a:t>PsychOlympia</a:t>
            </a:r>
            <a:r>
              <a:rPr lang="de-DE" dirty="0"/>
              <a:t>: Organisation und Durchführung des Events</a:t>
            </a:r>
          </a:p>
          <a:p>
            <a:pPr lvl="1"/>
            <a:r>
              <a:rPr lang="de-DE" dirty="0"/>
              <a:t>Psychotherapie-Reform: Gesetzesreform, Umstellung der Studiengänge, altes + neues System</a:t>
            </a:r>
          </a:p>
          <a:p>
            <a:pPr lvl="1"/>
            <a:r>
              <a:rPr lang="de-DE" dirty="0"/>
              <a:t>Zulassungstest: Einführung und Durchführung des universitätsübergreifenden Zulassungstests im Bachelor</a:t>
            </a:r>
          </a:p>
        </p:txBody>
      </p:sp>
      <p:sp>
        <p:nvSpPr>
          <p:cNvPr id="7" name="Textplatzhalter 6">
            <a:extLst>
              <a:ext uri="{FF2B5EF4-FFF2-40B4-BE49-F238E27FC236}">
                <a16:creationId xmlns:a16="http://schemas.microsoft.com/office/drawing/2014/main" id="{1E0D5E85-C308-4CD9-BFFD-AC155C1DB979}"/>
              </a:ext>
            </a:extLst>
          </p:cNvPr>
          <p:cNvSpPr>
            <a:spLocks noGrp="1"/>
          </p:cNvSpPr>
          <p:nvPr>
            <p:ph type="body" sz="quarter" idx="32"/>
          </p:nvPr>
        </p:nvSpPr>
        <p:spPr/>
        <p:txBody>
          <a:bodyPr/>
          <a:lstStyle/>
          <a:p>
            <a:endParaRPr lang="de-DE"/>
          </a:p>
        </p:txBody>
      </p:sp>
      <p:sp>
        <p:nvSpPr>
          <p:cNvPr id="8" name="Fußzeilenplatzhalter 4">
            <a:extLst>
              <a:ext uri="{FF2B5EF4-FFF2-40B4-BE49-F238E27FC236}">
                <a16:creationId xmlns:a16="http://schemas.microsoft.com/office/drawing/2014/main" id="{C535739C-7690-4552-BB4A-A9330416050E}"/>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pic>
        <p:nvPicPr>
          <p:cNvPr id="3" name="Grafik 2">
            <a:extLst>
              <a:ext uri="{FF2B5EF4-FFF2-40B4-BE49-F238E27FC236}">
                <a16:creationId xmlns:a16="http://schemas.microsoft.com/office/drawing/2014/main" id="{ECE1E65B-C66E-4754-B311-C1E5EF21B1AD}"/>
              </a:ext>
            </a:extLst>
          </p:cNvPr>
          <p:cNvPicPr>
            <a:picLocks noChangeAspect="1"/>
          </p:cNvPicPr>
          <p:nvPr/>
        </p:nvPicPr>
        <p:blipFill>
          <a:blip r:embed="rId3"/>
          <a:stretch>
            <a:fillRect/>
          </a:stretch>
        </p:blipFill>
        <p:spPr>
          <a:xfrm>
            <a:off x="7351295" y="98662"/>
            <a:ext cx="4649041" cy="13413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D939E-C180-4CD0-6928-0C196FA68B6F}"/>
              </a:ext>
            </a:extLst>
          </p:cNvPr>
          <p:cNvSpPr>
            <a:spLocks noGrp="1"/>
          </p:cNvSpPr>
          <p:nvPr>
            <p:ph type="title"/>
          </p:nvPr>
        </p:nvSpPr>
        <p:spPr/>
        <p:txBody>
          <a:bodyPr/>
          <a:lstStyle/>
          <a:p>
            <a:r>
              <a:rPr lang="de-DE" dirty="0"/>
              <a:t>Warum diese Infoveranstaltung?</a:t>
            </a:r>
          </a:p>
        </p:txBody>
      </p:sp>
      <p:sp>
        <p:nvSpPr>
          <p:cNvPr id="4" name="Inhaltsplatzhalter 3">
            <a:extLst>
              <a:ext uri="{FF2B5EF4-FFF2-40B4-BE49-F238E27FC236}">
                <a16:creationId xmlns:a16="http://schemas.microsoft.com/office/drawing/2014/main" id="{75E1E954-87CB-1512-57BE-CA0DAC1E9EF5}"/>
              </a:ext>
            </a:extLst>
          </p:cNvPr>
          <p:cNvSpPr>
            <a:spLocks noGrp="1"/>
          </p:cNvSpPr>
          <p:nvPr>
            <p:ph idx="1"/>
          </p:nvPr>
        </p:nvSpPr>
        <p:spPr>
          <a:xfrm>
            <a:off x="432000" y="1244211"/>
            <a:ext cx="11328000" cy="2155648"/>
          </a:xfrm>
        </p:spPr>
        <p:txBody>
          <a:bodyPr/>
          <a:lstStyle/>
          <a:p>
            <a:pPr>
              <a:lnSpc>
                <a:spcPct val="100000"/>
              </a:lnSpc>
            </a:pPr>
            <a:r>
              <a:rPr lang="de-DE" sz="2400" dirty="0"/>
              <a:t>Deutsche Reform des </a:t>
            </a:r>
            <a:r>
              <a:rPr lang="de-DE" sz="2400" b="1" dirty="0"/>
              <a:t>Psychotherapeutengesetzes</a:t>
            </a:r>
            <a:r>
              <a:rPr lang="de-DE" sz="2400" dirty="0"/>
              <a:t> (PsychThG) seit 1.9.2020 in Kraft</a:t>
            </a:r>
          </a:p>
          <a:p>
            <a:pPr>
              <a:lnSpc>
                <a:spcPct val="100000"/>
              </a:lnSpc>
            </a:pPr>
            <a:r>
              <a:rPr lang="de-DE" sz="2400" dirty="0"/>
              <a:t>PsyFaKo als Vertretung ALLER Studierenden im deutschsprachigen Raum</a:t>
            </a:r>
          </a:p>
          <a:p>
            <a:pPr>
              <a:lnSpc>
                <a:spcPct val="100000"/>
              </a:lnSpc>
            </a:pPr>
            <a:r>
              <a:rPr lang="de-DE" sz="2400" dirty="0"/>
              <a:t>viele Studierende in Österreich, die Psychotherapeut*in </a:t>
            </a:r>
            <a:r>
              <a:rPr lang="de-DE" sz="2400" dirty="0" err="1"/>
              <a:t>in</a:t>
            </a:r>
            <a:r>
              <a:rPr lang="de-DE" sz="2400" dirty="0"/>
              <a:t> Deutschland werden möchten</a:t>
            </a:r>
          </a:p>
          <a:p>
            <a:pPr marL="0" indent="0">
              <a:lnSpc>
                <a:spcPct val="100000"/>
              </a:lnSpc>
              <a:buNone/>
            </a:pPr>
            <a:endParaRPr lang="de-DE" sz="2400" dirty="0"/>
          </a:p>
        </p:txBody>
      </p:sp>
      <p:sp>
        <p:nvSpPr>
          <p:cNvPr id="6" name="Foliennummernplatzhalter 5">
            <a:extLst>
              <a:ext uri="{FF2B5EF4-FFF2-40B4-BE49-F238E27FC236}">
                <a16:creationId xmlns:a16="http://schemas.microsoft.com/office/drawing/2014/main" id="{8928FE2F-A870-32E3-F164-49493C2E28E4}"/>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sp>
        <p:nvSpPr>
          <p:cNvPr id="10" name="Rechteck 9">
            <a:extLst>
              <a:ext uri="{FF2B5EF4-FFF2-40B4-BE49-F238E27FC236}">
                <a16:creationId xmlns:a16="http://schemas.microsoft.com/office/drawing/2014/main" id="{1936CE99-67CD-C470-B71C-DB642913E8AB}"/>
              </a:ext>
            </a:extLst>
          </p:cNvPr>
          <p:cNvSpPr/>
          <p:nvPr/>
        </p:nvSpPr>
        <p:spPr>
          <a:xfrm rot="20223476">
            <a:off x="470475" y="3916744"/>
            <a:ext cx="1135743" cy="4524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Aber:</a:t>
            </a:r>
          </a:p>
        </p:txBody>
      </p:sp>
      <p:sp>
        <p:nvSpPr>
          <p:cNvPr id="21" name="Inhaltsplatzhalter 3">
            <a:extLst>
              <a:ext uri="{FF2B5EF4-FFF2-40B4-BE49-F238E27FC236}">
                <a16:creationId xmlns:a16="http://schemas.microsoft.com/office/drawing/2014/main" id="{81DE96EA-3111-3370-C8A1-00D09C2C86BD}"/>
              </a:ext>
            </a:extLst>
          </p:cNvPr>
          <p:cNvSpPr txBox="1">
            <a:spLocks/>
          </p:cNvSpPr>
          <p:nvPr/>
        </p:nvSpPr>
        <p:spPr>
          <a:xfrm>
            <a:off x="1812054" y="3713283"/>
            <a:ext cx="9602873" cy="1420618"/>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rgbClr val="4C483D"/>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rgbClr val="4C483D"/>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rgbClr val="4C483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2400" dirty="0">
                <a:solidFill>
                  <a:schemeClr val="accent1">
                    <a:lumMod val="75000"/>
                  </a:schemeClr>
                </a:solidFill>
              </a:rPr>
              <a:t>Bisher wenig Infos für Menschen, die nicht in Deutschland studieren</a:t>
            </a:r>
          </a:p>
          <a:p>
            <a:pPr>
              <a:lnSpc>
                <a:spcPct val="100000"/>
              </a:lnSpc>
            </a:pPr>
            <a:r>
              <a:rPr lang="de-DE" sz="2400" dirty="0">
                <a:solidFill>
                  <a:schemeClr val="accent1">
                    <a:lumMod val="75000"/>
                  </a:schemeClr>
                </a:solidFill>
              </a:rPr>
              <a:t>Zukünftig größere Hürden durch die Änderung des PsychThG </a:t>
            </a:r>
          </a:p>
        </p:txBody>
      </p:sp>
      <p:sp>
        <p:nvSpPr>
          <p:cNvPr id="8" name="Fußzeilenplatzhalter 4">
            <a:extLst>
              <a:ext uri="{FF2B5EF4-FFF2-40B4-BE49-F238E27FC236}">
                <a16:creationId xmlns:a16="http://schemas.microsoft.com/office/drawing/2014/main" id="{A72E3C0D-AEF5-45D9-B08C-2C33B7B75EEC}"/>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224284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68C016-0C94-8D64-4C72-D821714666BF}"/>
              </a:ext>
            </a:extLst>
          </p:cNvPr>
          <p:cNvSpPr>
            <a:spLocks noGrp="1"/>
          </p:cNvSpPr>
          <p:nvPr>
            <p:ph type="title"/>
          </p:nvPr>
        </p:nvSpPr>
        <p:spPr>
          <a:xfrm>
            <a:off x="432000" y="432000"/>
            <a:ext cx="5271376" cy="794334"/>
          </a:xfrm>
        </p:spPr>
        <p:txBody>
          <a:bodyPr/>
          <a:lstStyle/>
          <a:p>
            <a:r>
              <a:rPr lang="de-DE" dirty="0"/>
              <a:t>Hintergrund:</a:t>
            </a:r>
            <a:br>
              <a:rPr lang="de-DE" dirty="0"/>
            </a:br>
            <a:r>
              <a:rPr lang="de-DE" dirty="0"/>
              <a:t>Reform des PsychThG</a:t>
            </a:r>
          </a:p>
        </p:txBody>
      </p:sp>
      <p:sp>
        <p:nvSpPr>
          <p:cNvPr id="4" name="Inhaltsplatzhalter 3">
            <a:extLst>
              <a:ext uri="{FF2B5EF4-FFF2-40B4-BE49-F238E27FC236}">
                <a16:creationId xmlns:a16="http://schemas.microsoft.com/office/drawing/2014/main" id="{47A87475-7045-BD1D-C526-B79A480D6A05}"/>
              </a:ext>
            </a:extLst>
          </p:cNvPr>
          <p:cNvSpPr>
            <a:spLocks noGrp="1"/>
          </p:cNvSpPr>
          <p:nvPr>
            <p:ph idx="1"/>
          </p:nvPr>
        </p:nvSpPr>
        <p:spPr>
          <a:xfrm>
            <a:off x="432001" y="1939332"/>
            <a:ext cx="5164931" cy="4233370"/>
          </a:xfrm>
        </p:spPr>
        <p:txBody>
          <a:bodyPr/>
          <a:lstStyle/>
          <a:p>
            <a:pPr>
              <a:lnSpc>
                <a:spcPct val="100000"/>
              </a:lnSpc>
              <a:buFont typeface="Wingdings" panose="05000000000000000000" pitchFamily="2" charset="2"/>
              <a:buChar char="à"/>
            </a:pPr>
            <a:r>
              <a:rPr lang="de-LU" sz="1600" dirty="0">
                <a:sym typeface="Wingdings" panose="05000000000000000000" pitchFamily="2" charset="2"/>
              </a:rPr>
              <a:t>Für alle, die Studium </a:t>
            </a:r>
            <a:r>
              <a:rPr lang="de-LU" sz="1600" b="1" dirty="0">
                <a:sym typeface="Wingdings" panose="05000000000000000000" pitchFamily="2" charset="2"/>
              </a:rPr>
              <a:t>vor </a:t>
            </a:r>
            <a:r>
              <a:rPr lang="de-LU" sz="1600" dirty="0">
                <a:sym typeface="Wingdings" panose="05000000000000000000" pitchFamily="2" charset="2"/>
              </a:rPr>
              <a:t>dem </a:t>
            </a:r>
            <a:r>
              <a:rPr lang="de-LU" sz="1600" b="1" dirty="0"/>
              <a:t>1.9.2020</a:t>
            </a:r>
            <a:r>
              <a:rPr lang="de-LU" sz="1600" dirty="0">
                <a:sym typeface="Wingdings" panose="05000000000000000000" pitchFamily="2" charset="2"/>
              </a:rPr>
              <a:t> begonnen haben</a:t>
            </a:r>
            <a:endParaRPr lang="de-LU" sz="1800" dirty="0">
              <a:sym typeface="Wingdings" panose="05000000000000000000" pitchFamily="2" charset="2"/>
            </a:endParaRPr>
          </a:p>
          <a:p>
            <a:pPr marL="285750" lvl="1" indent="-285750">
              <a:lnSpc>
                <a:spcPct val="100000"/>
              </a:lnSpc>
              <a:spcBef>
                <a:spcPts val="1000"/>
              </a:spcBef>
            </a:pPr>
            <a:r>
              <a:rPr lang="de-LU" sz="1800" dirty="0">
                <a:sym typeface="Wingdings" panose="05000000000000000000" pitchFamily="2" charset="2"/>
              </a:rPr>
              <a:t>Ca. 3- bis 5-jährige postgraduale Ausbildung</a:t>
            </a:r>
          </a:p>
          <a:p>
            <a:pPr marL="285750" lvl="1" indent="-285750">
              <a:lnSpc>
                <a:spcPct val="100000"/>
              </a:lnSpc>
              <a:spcBef>
                <a:spcPts val="1000"/>
              </a:spcBef>
            </a:pPr>
            <a:r>
              <a:rPr lang="de-LU" sz="1800" dirty="0">
                <a:sym typeface="Wingdings" panose="05000000000000000000" pitchFamily="2" charset="2"/>
              </a:rPr>
              <a:t>Hohe Kosten und oft sehr schlechte Bezahlung</a:t>
            </a:r>
          </a:p>
          <a:p>
            <a:pPr marL="285750" lvl="1" indent="-285750">
              <a:lnSpc>
                <a:spcPct val="100000"/>
              </a:lnSpc>
              <a:spcBef>
                <a:spcPts val="1000"/>
              </a:spcBef>
            </a:pPr>
            <a:r>
              <a:rPr lang="de-LU" sz="1800" dirty="0">
                <a:sym typeface="Wingdings" panose="05000000000000000000" pitchFamily="2" charset="2"/>
              </a:rPr>
              <a:t>Unklare sozialrechtliche Stellung der </a:t>
            </a:r>
            <a:r>
              <a:rPr lang="de-LU" sz="1800" dirty="0" err="1">
                <a:sym typeface="Wingdings" panose="05000000000000000000" pitchFamily="2" charset="2"/>
              </a:rPr>
              <a:t>PiA</a:t>
            </a:r>
            <a:r>
              <a:rPr lang="de-LU" sz="1800" dirty="0">
                <a:sym typeface="Wingdings" panose="05000000000000000000" pitchFamily="2" charset="2"/>
              </a:rPr>
              <a:t> (Psychotherapeut*innen in Ausbildung)</a:t>
            </a:r>
          </a:p>
          <a:p>
            <a:pPr marL="0" lvl="1" indent="0">
              <a:lnSpc>
                <a:spcPct val="100000"/>
              </a:lnSpc>
              <a:spcBef>
                <a:spcPts val="1000"/>
              </a:spcBef>
              <a:buNone/>
            </a:pPr>
            <a:r>
              <a:rPr lang="de-LU" sz="1800" b="1" dirty="0">
                <a:sym typeface="Wingdings" panose="05000000000000000000" pitchFamily="2" charset="2"/>
              </a:rPr>
              <a:t>Wer den Bachelor vor dem 1.9.2020 begonnen hat, </a:t>
            </a:r>
            <a:r>
              <a:rPr lang="de-LU" sz="1800" dirty="0">
                <a:sym typeface="Wingdings" panose="05000000000000000000" pitchFamily="2" charset="2"/>
              </a:rPr>
              <a:t>ist im alten System und muss die Ausbildung </a:t>
            </a:r>
            <a:r>
              <a:rPr lang="de-LU" sz="1800" b="1" dirty="0">
                <a:sym typeface="Wingdings" panose="05000000000000000000" pitchFamily="2" charset="2"/>
              </a:rPr>
              <a:t>bis 2032 </a:t>
            </a:r>
            <a:r>
              <a:rPr lang="de-LU" sz="1800" dirty="0">
                <a:sym typeface="Wingdings" panose="05000000000000000000" pitchFamily="2" charset="2"/>
              </a:rPr>
              <a:t>(Härtefälle: 2035) </a:t>
            </a:r>
            <a:r>
              <a:rPr lang="de-LU" sz="1800" b="1" dirty="0">
                <a:sym typeface="Wingdings" panose="05000000000000000000" pitchFamily="2" charset="2"/>
              </a:rPr>
              <a:t>abgeschlossen</a:t>
            </a:r>
            <a:r>
              <a:rPr lang="de-LU" sz="1800" dirty="0">
                <a:sym typeface="Wingdings" panose="05000000000000000000" pitchFamily="2" charset="2"/>
              </a:rPr>
              <a:t> haben.</a:t>
            </a:r>
          </a:p>
          <a:p>
            <a:pPr marL="0" lvl="1" indent="0">
              <a:lnSpc>
                <a:spcPct val="100000"/>
              </a:lnSpc>
              <a:spcBef>
                <a:spcPts val="1000"/>
              </a:spcBef>
              <a:buNone/>
            </a:pPr>
            <a:r>
              <a:rPr lang="de-LU" sz="1800" b="1" dirty="0">
                <a:sym typeface="Wingdings" panose="05000000000000000000" pitchFamily="2" charset="2"/>
              </a:rPr>
              <a:t>Ausnahme:</a:t>
            </a:r>
            <a:r>
              <a:rPr lang="de-LU" sz="1800" dirty="0">
                <a:sym typeface="Wingdings" panose="05000000000000000000" pitchFamily="2" charset="2"/>
              </a:rPr>
              <a:t> z.T. Wechsel in klinischen Master nach </a:t>
            </a:r>
            <a:r>
              <a:rPr lang="de-LU" sz="1800" b="1" dirty="0">
                <a:sym typeface="Wingdings" panose="05000000000000000000" pitchFamily="2" charset="2"/>
              </a:rPr>
              <a:t>neuem System </a:t>
            </a:r>
            <a:r>
              <a:rPr lang="de-LU" sz="1800" dirty="0">
                <a:sym typeface="Wingdings" panose="05000000000000000000" pitchFamily="2" charset="2"/>
              </a:rPr>
              <a:t>mit Nachqualifizierungen</a:t>
            </a:r>
          </a:p>
          <a:p>
            <a:pPr marL="0" lvl="1" indent="0">
              <a:lnSpc>
                <a:spcPct val="100000"/>
              </a:lnSpc>
              <a:spcBef>
                <a:spcPts val="1000"/>
              </a:spcBef>
              <a:buNone/>
            </a:pPr>
            <a:r>
              <a:rPr lang="de-LU" sz="1800" b="1" dirty="0">
                <a:sym typeface="Wingdings" panose="05000000000000000000" pitchFamily="2" charset="2"/>
              </a:rPr>
              <a:t>Bachelor/ Master im Ausland</a:t>
            </a:r>
            <a:r>
              <a:rPr lang="de-LU" sz="1800" dirty="0">
                <a:sym typeface="Wingdings" panose="05000000000000000000" pitchFamily="2" charset="2"/>
              </a:rPr>
              <a:t> bzw. Wechsel nach Deutschland meist </a:t>
            </a:r>
            <a:r>
              <a:rPr lang="de-LU" sz="1800" b="1" dirty="0">
                <a:sym typeface="Wingdings" panose="05000000000000000000" pitchFamily="2" charset="2"/>
              </a:rPr>
              <a:t>kein Problem</a:t>
            </a:r>
          </a:p>
        </p:txBody>
      </p:sp>
      <p:sp>
        <p:nvSpPr>
          <p:cNvPr id="6" name="Foliennummernplatzhalter 5">
            <a:extLst>
              <a:ext uri="{FF2B5EF4-FFF2-40B4-BE49-F238E27FC236}">
                <a16:creationId xmlns:a16="http://schemas.microsoft.com/office/drawing/2014/main" id="{25121365-0D07-4732-B754-AA0B5A2CCB8F}"/>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pic>
        <p:nvPicPr>
          <p:cNvPr id="7" name="Inhaltsplatzhalter 5">
            <a:extLst>
              <a:ext uri="{FF2B5EF4-FFF2-40B4-BE49-F238E27FC236}">
                <a16:creationId xmlns:a16="http://schemas.microsoft.com/office/drawing/2014/main" id="{8D3CBDED-206C-D7E4-CB69-5D1FF3424D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3377" y="123118"/>
            <a:ext cx="6304935" cy="6191250"/>
          </a:xfrm>
          <a:prstGeom prst="rect">
            <a:avLst/>
          </a:prstGeom>
        </p:spPr>
      </p:pic>
      <p:sp>
        <p:nvSpPr>
          <p:cNvPr id="3" name="Textfeld 2">
            <a:extLst>
              <a:ext uri="{FF2B5EF4-FFF2-40B4-BE49-F238E27FC236}">
                <a16:creationId xmlns:a16="http://schemas.microsoft.com/office/drawing/2014/main" id="{904BD7B4-2BFF-8A07-B03E-B6D01445F3CE}"/>
              </a:ext>
            </a:extLst>
          </p:cNvPr>
          <p:cNvSpPr txBox="1"/>
          <p:nvPr/>
        </p:nvSpPr>
        <p:spPr>
          <a:xfrm>
            <a:off x="432000" y="1436441"/>
            <a:ext cx="5164931" cy="369332"/>
          </a:xfrm>
          <a:prstGeom prst="rect">
            <a:avLst/>
          </a:prstGeom>
          <a:solidFill>
            <a:schemeClr val="bg2">
              <a:lumMod val="50000"/>
            </a:schemeClr>
          </a:solidFill>
        </p:spPr>
        <p:txBody>
          <a:bodyPr wrap="square" rtlCol="0">
            <a:spAutoFit/>
          </a:bodyPr>
          <a:lstStyle/>
          <a:p>
            <a:pPr algn="ctr"/>
            <a:r>
              <a:rPr lang="de-DE" b="1" dirty="0">
                <a:solidFill>
                  <a:schemeClr val="bg1"/>
                </a:solidFill>
              </a:rPr>
              <a:t>Altes System</a:t>
            </a:r>
          </a:p>
        </p:txBody>
      </p:sp>
      <p:sp>
        <p:nvSpPr>
          <p:cNvPr id="8" name="Fußzeilenplatzhalter 4">
            <a:extLst>
              <a:ext uri="{FF2B5EF4-FFF2-40B4-BE49-F238E27FC236}">
                <a16:creationId xmlns:a16="http://schemas.microsoft.com/office/drawing/2014/main" id="{B7A0A3D6-EDF5-4FDE-8185-9ED7DC2F15EF}"/>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402906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68C016-0C94-8D64-4C72-D821714666BF}"/>
              </a:ext>
            </a:extLst>
          </p:cNvPr>
          <p:cNvSpPr>
            <a:spLocks noGrp="1"/>
          </p:cNvSpPr>
          <p:nvPr>
            <p:ph type="title"/>
          </p:nvPr>
        </p:nvSpPr>
        <p:spPr>
          <a:xfrm>
            <a:off x="432000" y="432000"/>
            <a:ext cx="5271376" cy="794334"/>
          </a:xfrm>
        </p:spPr>
        <p:txBody>
          <a:bodyPr/>
          <a:lstStyle/>
          <a:p>
            <a:r>
              <a:rPr lang="de-DE" dirty="0"/>
              <a:t>Hintergrund:</a:t>
            </a:r>
            <a:br>
              <a:rPr lang="de-DE" dirty="0"/>
            </a:br>
            <a:r>
              <a:rPr lang="de-DE" dirty="0"/>
              <a:t>Reform des PsychThG</a:t>
            </a:r>
          </a:p>
        </p:txBody>
      </p:sp>
      <p:sp>
        <p:nvSpPr>
          <p:cNvPr id="4" name="Inhaltsplatzhalter 3">
            <a:extLst>
              <a:ext uri="{FF2B5EF4-FFF2-40B4-BE49-F238E27FC236}">
                <a16:creationId xmlns:a16="http://schemas.microsoft.com/office/drawing/2014/main" id="{47A87475-7045-BD1D-C526-B79A480D6A05}"/>
              </a:ext>
            </a:extLst>
          </p:cNvPr>
          <p:cNvSpPr>
            <a:spLocks noGrp="1"/>
          </p:cNvSpPr>
          <p:nvPr>
            <p:ph idx="1"/>
          </p:nvPr>
        </p:nvSpPr>
        <p:spPr>
          <a:xfrm>
            <a:off x="432001" y="1939332"/>
            <a:ext cx="5164931" cy="4233370"/>
          </a:xfrm>
        </p:spPr>
        <p:txBody>
          <a:bodyPr/>
          <a:lstStyle/>
          <a:p>
            <a:pPr>
              <a:lnSpc>
                <a:spcPct val="100000"/>
              </a:lnSpc>
              <a:buFont typeface="Wingdings" panose="05000000000000000000" pitchFamily="2" charset="2"/>
              <a:buChar char="à"/>
            </a:pPr>
            <a:r>
              <a:rPr lang="de-LU" sz="1600" dirty="0">
                <a:sym typeface="Wingdings" panose="05000000000000000000" pitchFamily="2" charset="2"/>
              </a:rPr>
              <a:t>Für alle, die Studium </a:t>
            </a:r>
            <a:r>
              <a:rPr lang="de-LU" sz="1600" b="1" dirty="0">
                <a:sym typeface="Wingdings" panose="05000000000000000000" pitchFamily="2" charset="2"/>
              </a:rPr>
              <a:t>nach </a:t>
            </a:r>
            <a:r>
              <a:rPr lang="de-LU" sz="1600" dirty="0">
                <a:sym typeface="Wingdings" panose="05000000000000000000" pitchFamily="2" charset="2"/>
              </a:rPr>
              <a:t>dem </a:t>
            </a:r>
            <a:r>
              <a:rPr lang="de-LU" sz="1600" b="1" dirty="0"/>
              <a:t>1.9.2020</a:t>
            </a:r>
            <a:r>
              <a:rPr lang="de-LU" sz="1600" dirty="0">
                <a:sym typeface="Wingdings" panose="05000000000000000000" pitchFamily="2" charset="2"/>
              </a:rPr>
              <a:t> begonnen haben</a:t>
            </a:r>
            <a:br>
              <a:rPr lang="de-LU" sz="1600" dirty="0">
                <a:sym typeface="Wingdings" panose="05000000000000000000" pitchFamily="2" charset="2"/>
              </a:rPr>
            </a:br>
            <a:r>
              <a:rPr lang="de-LU" sz="1600" dirty="0">
                <a:sym typeface="Wingdings" panose="05000000000000000000" pitchFamily="2" charset="2"/>
              </a:rPr>
              <a:t>oder über Nachqualifizierung wechseln konnten</a:t>
            </a:r>
            <a:endParaRPr lang="de-LU" sz="1800" dirty="0">
              <a:sym typeface="Wingdings" panose="05000000000000000000" pitchFamily="2" charset="2"/>
            </a:endParaRPr>
          </a:p>
          <a:p>
            <a:pPr marL="0" lvl="1" indent="0">
              <a:lnSpc>
                <a:spcPct val="100000"/>
              </a:lnSpc>
              <a:spcBef>
                <a:spcPts val="1000"/>
              </a:spcBef>
              <a:buNone/>
            </a:pPr>
            <a:r>
              <a:rPr lang="de-LU" sz="1800" b="1" dirty="0">
                <a:sym typeface="Wingdings" panose="05000000000000000000" pitchFamily="2" charset="2"/>
              </a:rPr>
              <a:t>Approbationskonformes Bachelor- und Masterstudium</a:t>
            </a:r>
            <a:r>
              <a:rPr lang="de-LU" sz="1800" dirty="0">
                <a:sym typeface="Wingdings" panose="05000000000000000000" pitchFamily="2" charset="2"/>
              </a:rPr>
              <a:t>, anschließend </a:t>
            </a:r>
            <a:r>
              <a:rPr lang="de-LU" sz="1800" b="1" dirty="0">
                <a:sym typeface="Wingdings" panose="05000000000000000000" pitchFamily="2" charset="2"/>
              </a:rPr>
              <a:t>Approbationsprüfung</a:t>
            </a:r>
          </a:p>
          <a:p>
            <a:pPr marL="0" lvl="1" indent="0">
              <a:lnSpc>
                <a:spcPct val="100000"/>
              </a:lnSpc>
              <a:spcBef>
                <a:spcPts val="1000"/>
              </a:spcBef>
              <a:buNone/>
            </a:pPr>
            <a:r>
              <a:rPr lang="de-LU" sz="1800" dirty="0">
                <a:sym typeface="Wingdings" panose="05000000000000000000" pitchFamily="2" charset="2"/>
              </a:rPr>
              <a:t>Anschließend 5- jährige </a:t>
            </a:r>
            <a:r>
              <a:rPr lang="de-LU" sz="1800" b="1" dirty="0">
                <a:sym typeface="Wingdings" panose="05000000000000000000" pitchFamily="2" charset="2"/>
              </a:rPr>
              <a:t>Weiterbildung</a:t>
            </a:r>
            <a:r>
              <a:rPr lang="de-LU" sz="1800" dirty="0">
                <a:sym typeface="Wingdings" panose="05000000000000000000" pitchFamily="2" charset="2"/>
              </a:rPr>
              <a:t> in Anstellung</a:t>
            </a:r>
          </a:p>
          <a:p>
            <a:pPr marL="0" lvl="1" indent="0">
              <a:lnSpc>
                <a:spcPct val="100000"/>
              </a:lnSpc>
              <a:spcBef>
                <a:spcPts val="1000"/>
              </a:spcBef>
              <a:buNone/>
            </a:pPr>
            <a:r>
              <a:rPr lang="de-LU" sz="1800" b="1" dirty="0">
                <a:sym typeface="Wingdings" panose="05000000000000000000" pitchFamily="2" charset="2"/>
              </a:rPr>
              <a:t>Problem</a:t>
            </a:r>
            <a:r>
              <a:rPr lang="de-LU" sz="1800" dirty="0">
                <a:sym typeface="Wingdings" panose="05000000000000000000" pitchFamily="2" charset="2"/>
              </a:rPr>
              <a:t>: </a:t>
            </a:r>
            <a:r>
              <a:rPr lang="de-LU" sz="1800" b="1" dirty="0">
                <a:sym typeface="Wingdings" panose="05000000000000000000" pitchFamily="2" charset="2"/>
              </a:rPr>
              <a:t>Approbationskonformität</a:t>
            </a:r>
            <a:r>
              <a:rPr lang="de-LU" sz="1800" dirty="0">
                <a:sym typeface="Wingdings" panose="05000000000000000000" pitchFamily="2" charset="2"/>
              </a:rPr>
              <a:t> erstmal nur mit entsprechenden deutschen Bachelor- und Masterstudiengängen</a:t>
            </a:r>
          </a:p>
        </p:txBody>
      </p:sp>
      <p:sp>
        <p:nvSpPr>
          <p:cNvPr id="6" name="Foliennummernplatzhalter 5">
            <a:extLst>
              <a:ext uri="{FF2B5EF4-FFF2-40B4-BE49-F238E27FC236}">
                <a16:creationId xmlns:a16="http://schemas.microsoft.com/office/drawing/2014/main" id="{25121365-0D07-4732-B754-AA0B5A2CCB8F}"/>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pic>
        <p:nvPicPr>
          <p:cNvPr id="7" name="Inhaltsplatzhalter 5">
            <a:extLst>
              <a:ext uri="{FF2B5EF4-FFF2-40B4-BE49-F238E27FC236}">
                <a16:creationId xmlns:a16="http://schemas.microsoft.com/office/drawing/2014/main" id="{8D3CBDED-206C-D7E4-CB69-5D1FF3424D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3377" y="123118"/>
            <a:ext cx="6304935" cy="6191250"/>
          </a:xfrm>
          <a:prstGeom prst="rect">
            <a:avLst/>
          </a:prstGeom>
        </p:spPr>
      </p:pic>
      <p:sp>
        <p:nvSpPr>
          <p:cNvPr id="3" name="Textfeld 2">
            <a:extLst>
              <a:ext uri="{FF2B5EF4-FFF2-40B4-BE49-F238E27FC236}">
                <a16:creationId xmlns:a16="http://schemas.microsoft.com/office/drawing/2014/main" id="{904BD7B4-2BFF-8A07-B03E-B6D01445F3CE}"/>
              </a:ext>
            </a:extLst>
          </p:cNvPr>
          <p:cNvSpPr txBox="1"/>
          <p:nvPr/>
        </p:nvSpPr>
        <p:spPr>
          <a:xfrm>
            <a:off x="432000" y="1436441"/>
            <a:ext cx="5164931" cy="369332"/>
          </a:xfrm>
          <a:prstGeom prst="rect">
            <a:avLst/>
          </a:prstGeom>
          <a:solidFill>
            <a:srgbClr val="47C472"/>
          </a:solidFill>
        </p:spPr>
        <p:txBody>
          <a:bodyPr wrap="square" rtlCol="0">
            <a:spAutoFit/>
          </a:bodyPr>
          <a:lstStyle/>
          <a:p>
            <a:pPr algn="ctr"/>
            <a:r>
              <a:rPr lang="de-DE" b="1" dirty="0">
                <a:solidFill>
                  <a:schemeClr val="bg1"/>
                </a:solidFill>
              </a:rPr>
              <a:t>Neues System</a:t>
            </a:r>
          </a:p>
        </p:txBody>
      </p:sp>
      <p:sp>
        <p:nvSpPr>
          <p:cNvPr id="9" name="Fußzeilenplatzhalter 4">
            <a:extLst>
              <a:ext uri="{FF2B5EF4-FFF2-40B4-BE49-F238E27FC236}">
                <a16:creationId xmlns:a16="http://schemas.microsoft.com/office/drawing/2014/main" id="{92C54ADC-A37A-407A-9F14-D50C99CD5CE0}"/>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132496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0052E-AF9D-4FF2-9AC4-BC8083D2E837}"/>
              </a:ext>
            </a:extLst>
          </p:cNvPr>
          <p:cNvSpPr>
            <a:spLocks noGrp="1"/>
          </p:cNvSpPr>
          <p:nvPr>
            <p:ph type="title"/>
          </p:nvPr>
        </p:nvSpPr>
        <p:spPr/>
        <p:txBody>
          <a:bodyPr/>
          <a:lstStyle/>
          <a:p>
            <a:r>
              <a:rPr lang="de-DE" dirty="0"/>
              <a:t>Aktuelle Probleme in Deutschland</a:t>
            </a:r>
          </a:p>
        </p:txBody>
      </p:sp>
      <p:sp>
        <p:nvSpPr>
          <p:cNvPr id="3" name="Textplatzhalter 2">
            <a:extLst>
              <a:ext uri="{FF2B5EF4-FFF2-40B4-BE49-F238E27FC236}">
                <a16:creationId xmlns:a16="http://schemas.microsoft.com/office/drawing/2014/main" id="{758BC48A-FE0D-4469-8315-ABB6D0F602A9}"/>
              </a:ext>
            </a:extLst>
          </p:cNvPr>
          <p:cNvSpPr>
            <a:spLocks noGrp="1"/>
          </p:cNvSpPr>
          <p:nvPr>
            <p:ph type="body" sz="quarter" idx="32"/>
          </p:nvPr>
        </p:nvSpPr>
        <p:spPr/>
        <p:txBody>
          <a:bodyPr/>
          <a:lstStyle/>
          <a:p>
            <a:endParaRPr lang="de-DE"/>
          </a:p>
        </p:txBody>
      </p:sp>
      <p:sp>
        <p:nvSpPr>
          <p:cNvPr id="4" name="Inhaltsplatzhalter 3">
            <a:extLst>
              <a:ext uri="{FF2B5EF4-FFF2-40B4-BE49-F238E27FC236}">
                <a16:creationId xmlns:a16="http://schemas.microsoft.com/office/drawing/2014/main" id="{42A8672B-9E07-438C-8B57-6471860554C6}"/>
              </a:ext>
            </a:extLst>
          </p:cNvPr>
          <p:cNvSpPr>
            <a:spLocks noGrp="1"/>
          </p:cNvSpPr>
          <p:nvPr>
            <p:ph idx="1"/>
          </p:nvPr>
        </p:nvSpPr>
        <p:spPr/>
        <p:txBody>
          <a:bodyPr/>
          <a:lstStyle/>
          <a:p>
            <a:r>
              <a:rPr lang="de-DE" dirty="0"/>
              <a:t>Anzahl Masterplätze</a:t>
            </a:r>
          </a:p>
          <a:p>
            <a:pPr marL="0" indent="0">
              <a:buNone/>
            </a:pPr>
            <a:endParaRPr lang="de-DE" dirty="0"/>
          </a:p>
          <a:p>
            <a:r>
              <a:rPr lang="de-DE" dirty="0"/>
              <a:t>Finanzierung der Weiterbildung</a:t>
            </a:r>
          </a:p>
          <a:p>
            <a:pPr lvl="1"/>
            <a:r>
              <a:rPr lang="de-DE" dirty="0"/>
              <a:t>Einführung einer neuen 5-jährigen </a:t>
            </a:r>
            <a:r>
              <a:rPr lang="de-DE" b="1" dirty="0"/>
              <a:t>Weiterbildung</a:t>
            </a:r>
            <a:r>
              <a:rPr lang="de-DE" dirty="0"/>
              <a:t> nach dem Masterstudium</a:t>
            </a:r>
            <a:br>
              <a:rPr lang="de-DE" dirty="0"/>
            </a:br>
            <a:r>
              <a:rPr lang="de-DE" dirty="0">
                <a:sym typeface="Wingdings" pitchFamily="2" charset="2"/>
              </a:rPr>
              <a:t> Voraussetzung, um mit </a:t>
            </a:r>
            <a:r>
              <a:rPr lang="de-DE" dirty="0"/>
              <a:t>den Krankenkassen in Deutschland abrechnen zu können</a:t>
            </a:r>
            <a:br>
              <a:rPr lang="de-DE" dirty="0"/>
            </a:br>
            <a:r>
              <a:rPr lang="de-DE" dirty="0">
                <a:sym typeface="Wingdings" pitchFamily="2" charset="2"/>
              </a:rPr>
              <a:t> Geplant: Sozialversichertes </a:t>
            </a:r>
            <a:r>
              <a:rPr lang="de-DE" b="1" dirty="0">
                <a:sym typeface="Wingdings" pitchFamily="2" charset="2"/>
              </a:rPr>
              <a:t>Anstellungsverhältnis</a:t>
            </a:r>
            <a:r>
              <a:rPr lang="de-DE" dirty="0">
                <a:sym typeface="Wingdings" pitchFamily="2" charset="2"/>
              </a:rPr>
              <a:t> mit </a:t>
            </a:r>
            <a:r>
              <a:rPr lang="de-DE" b="1" dirty="0">
                <a:sym typeface="Wingdings" pitchFamily="2" charset="2"/>
              </a:rPr>
              <a:t>angemessener Bezahlung</a:t>
            </a:r>
            <a:endParaRPr lang="de-DE" dirty="0"/>
          </a:p>
          <a:p>
            <a:pPr lvl="1"/>
            <a:r>
              <a:rPr lang="de-DE" dirty="0"/>
              <a:t>Das Problem</a:t>
            </a:r>
            <a:r>
              <a:rPr lang="de-LU" dirty="0"/>
              <a:t>: </a:t>
            </a:r>
            <a:r>
              <a:rPr lang="de-DE" dirty="0"/>
              <a:t>Es gibt die ersten Absolvent*innen des neuen </a:t>
            </a:r>
            <a:r>
              <a:rPr lang="de-DE" dirty="0" err="1"/>
              <a:t>KliPPs</a:t>
            </a:r>
            <a:r>
              <a:rPr lang="de-DE" dirty="0"/>
              <a:t>-Master</a:t>
            </a:r>
            <a:br>
              <a:rPr lang="de-DE" dirty="0"/>
            </a:br>
            <a:r>
              <a:rPr lang="de-DE" b="1" u="sng" dirty="0"/>
              <a:t>aber</a:t>
            </a:r>
            <a:r>
              <a:rPr lang="de-DE" dirty="0"/>
              <a:t> 	-</a:t>
            </a:r>
            <a:r>
              <a:rPr lang="de-DE" b="1" dirty="0"/>
              <a:t> Keine ausreichende Finanzierung der Weiterbildung</a:t>
            </a:r>
            <a:br>
              <a:rPr lang="de-DE" b="1" dirty="0"/>
            </a:br>
            <a:r>
              <a:rPr lang="de-DE" b="1" dirty="0"/>
              <a:t>		</a:t>
            </a:r>
            <a:r>
              <a:rPr lang="de-DE" dirty="0"/>
              <a:t>- Noch keine Weiterbildungsplätze</a:t>
            </a:r>
            <a:endParaRPr lang="de-DE" b="1" dirty="0"/>
          </a:p>
          <a:p>
            <a:endParaRPr lang="de-DE" dirty="0"/>
          </a:p>
          <a:p>
            <a:r>
              <a:rPr lang="de-DE" dirty="0"/>
              <a:t>Wenig Beschäftigung mit Studieren im Ausland und Studierenden aus dem Ausland</a:t>
            </a:r>
          </a:p>
        </p:txBody>
      </p:sp>
      <p:sp>
        <p:nvSpPr>
          <p:cNvPr id="6" name="Foliennummernplatzhalter 5">
            <a:extLst>
              <a:ext uri="{FF2B5EF4-FFF2-40B4-BE49-F238E27FC236}">
                <a16:creationId xmlns:a16="http://schemas.microsoft.com/office/drawing/2014/main" id="{F62A6F87-E9BE-436F-B37C-3DE49758B1AD}"/>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7" name="Fußzeilenplatzhalter 4">
            <a:extLst>
              <a:ext uri="{FF2B5EF4-FFF2-40B4-BE49-F238E27FC236}">
                <a16:creationId xmlns:a16="http://schemas.microsoft.com/office/drawing/2014/main" id="{38DB9C73-D93C-4D01-B308-AEE4BEBA900A}"/>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485570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D0052E-AF9D-4FF2-9AC4-BC8083D2E837}"/>
              </a:ext>
            </a:extLst>
          </p:cNvPr>
          <p:cNvSpPr>
            <a:spLocks noGrp="1"/>
          </p:cNvSpPr>
          <p:nvPr>
            <p:ph type="title"/>
          </p:nvPr>
        </p:nvSpPr>
        <p:spPr/>
        <p:txBody>
          <a:bodyPr/>
          <a:lstStyle/>
          <a:p>
            <a:r>
              <a:rPr lang="de-DE" dirty="0"/>
              <a:t>Möglichkeiten aus dem Ausland ins neue deutsche System zu kommen</a:t>
            </a:r>
          </a:p>
        </p:txBody>
      </p:sp>
      <p:sp>
        <p:nvSpPr>
          <p:cNvPr id="3" name="Textplatzhalter 2">
            <a:extLst>
              <a:ext uri="{FF2B5EF4-FFF2-40B4-BE49-F238E27FC236}">
                <a16:creationId xmlns:a16="http://schemas.microsoft.com/office/drawing/2014/main" id="{758BC48A-FE0D-4469-8315-ABB6D0F602A9}"/>
              </a:ext>
            </a:extLst>
          </p:cNvPr>
          <p:cNvSpPr>
            <a:spLocks noGrp="1"/>
          </p:cNvSpPr>
          <p:nvPr>
            <p:ph type="body" sz="quarter" idx="32"/>
          </p:nvPr>
        </p:nvSpPr>
        <p:spPr/>
        <p:txBody>
          <a:bodyPr/>
          <a:lstStyle/>
          <a:p>
            <a:r>
              <a:rPr lang="de-DE" dirty="0"/>
              <a:t>Rechtliche Grundlagen</a:t>
            </a:r>
          </a:p>
        </p:txBody>
      </p:sp>
      <p:sp>
        <p:nvSpPr>
          <p:cNvPr id="4" name="Inhaltsplatzhalter 3">
            <a:extLst>
              <a:ext uri="{FF2B5EF4-FFF2-40B4-BE49-F238E27FC236}">
                <a16:creationId xmlns:a16="http://schemas.microsoft.com/office/drawing/2014/main" id="{42A8672B-9E07-438C-8B57-6471860554C6}"/>
              </a:ext>
            </a:extLst>
          </p:cNvPr>
          <p:cNvSpPr>
            <a:spLocks noGrp="1"/>
          </p:cNvSpPr>
          <p:nvPr>
            <p:ph idx="1"/>
          </p:nvPr>
        </p:nvSpPr>
        <p:spPr/>
        <p:txBody>
          <a:bodyPr/>
          <a:lstStyle/>
          <a:p>
            <a:r>
              <a:rPr lang="de-DE" dirty="0"/>
              <a:t>PsychThG</a:t>
            </a:r>
          </a:p>
          <a:p>
            <a:pPr lvl="1"/>
            <a:r>
              <a:rPr lang="de-DE" dirty="0"/>
              <a:t>§9: Bachelorstudiengang mit Einhaltung der berufsrechtlichen Voraussetzungen ODER </a:t>
            </a:r>
            <a:r>
              <a:rPr lang="de-DE" b="1" dirty="0"/>
              <a:t>gleichwertiger Studienabschluss</a:t>
            </a:r>
            <a:endParaRPr lang="de-DE" dirty="0"/>
          </a:p>
          <a:p>
            <a:pPr marL="266700" lvl="1" indent="0">
              <a:buNone/>
            </a:pPr>
            <a:endParaRPr lang="de-DE" dirty="0"/>
          </a:p>
          <a:p>
            <a:pPr marL="266700" lvl="1" indent="0">
              <a:buNone/>
            </a:pPr>
            <a:endParaRPr lang="de-DE" dirty="0"/>
          </a:p>
          <a:p>
            <a:pPr marL="266700" lvl="1" indent="0">
              <a:buNone/>
            </a:pPr>
            <a:endParaRPr lang="de-DE" dirty="0"/>
          </a:p>
          <a:p>
            <a:pPr marL="266700" lvl="1" indent="0">
              <a:buNone/>
            </a:pPr>
            <a:endParaRPr lang="de-DE" dirty="0"/>
          </a:p>
          <a:p>
            <a:pPr marL="266700" lvl="1" indent="0">
              <a:buNone/>
            </a:pPr>
            <a:endParaRPr lang="de-DE" dirty="0"/>
          </a:p>
          <a:p>
            <a:pPr lvl="1"/>
            <a:r>
              <a:rPr lang="de-DE" dirty="0"/>
              <a:t>§20: weitere Regelungen durch Bundesministerium für Gesundheit über Rechtsverordnung (Approbationsordnung)</a:t>
            </a:r>
          </a:p>
          <a:p>
            <a:r>
              <a:rPr lang="de-DE" dirty="0" err="1"/>
              <a:t>PsychThApprO</a:t>
            </a:r>
            <a:endParaRPr lang="de-DE" dirty="0"/>
          </a:p>
          <a:p>
            <a:pPr lvl="1"/>
            <a:r>
              <a:rPr lang="de-DE" dirty="0"/>
              <a:t>§1: </a:t>
            </a:r>
            <a:r>
              <a:rPr lang="de-DE" b="1" dirty="0"/>
              <a:t>Bestimmte Inhalte müssen im Studium enthalten sein</a:t>
            </a:r>
            <a:r>
              <a:rPr lang="de-DE" dirty="0"/>
              <a:t>, damit die Approbation als Psychotherapeut*in erteilt werden kann</a:t>
            </a:r>
          </a:p>
          <a:p>
            <a:pPr lvl="1"/>
            <a:r>
              <a:rPr lang="de-DE" dirty="0"/>
              <a:t>Anlage 1: listet Inhalte + Umfang auf </a:t>
            </a:r>
          </a:p>
          <a:p>
            <a:pPr marL="266700" lvl="1" indent="0">
              <a:buNone/>
            </a:pPr>
            <a:endParaRPr lang="de-DE" dirty="0"/>
          </a:p>
          <a:p>
            <a:pPr lvl="1">
              <a:buFont typeface="Wingdings" panose="05000000000000000000" pitchFamily="2" charset="2"/>
              <a:buChar char="à"/>
            </a:pPr>
            <a:r>
              <a:rPr lang="de-DE" dirty="0">
                <a:solidFill>
                  <a:srgbClr val="FF0000"/>
                </a:solidFill>
              </a:rPr>
              <a:t>Prinzipiell möglich</a:t>
            </a:r>
          </a:p>
          <a:p>
            <a:pPr lvl="1">
              <a:buFont typeface="Wingdings" panose="05000000000000000000" pitchFamily="2" charset="2"/>
              <a:buChar char="à"/>
            </a:pPr>
            <a:r>
              <a:rPr lang="de-DE" dirty="0">
                <a:solidFill>
                  <a:srgbClr val="FF0000"/>
                </a:solidFill>
              </a:rPr>
              <a:t>Im Einzelfall </a:t>
            </a:r>
            <a:r>
              <a:rPr lang="de-DE" dirty="0" err="1">
                <a:solidFill>
                  <a:srgbClr val="FF0000"/>
                </a:solidFill>
              </a:rPr>
              <a:t>wsl</a:t>
            </a:r>
            <a:r>
              <a:rPr lang="de-DE" dirty="0">
                <a:solidFill>
                  <a:srgbClr val="FF0000"/>
                </a:solidFill>
              </a:rPr>
              <a:t>. schwierig</a:t>
            </a:r>
          </a:p>
          <a:p>
            <a:pPr marL="266700" lvl="1" indent="0">
              <a:buNone/>
            </a:pPr>
            <a:endParaRPr lang="de-DE" dirty="0"/>
          </a:p>
          <a:p>
            <a:pPr marL="266700" lvl="1" indent="0">
              <a:buNone/>
            </a:pPr>
            <a:endParaRPr lang="de-DE" dirty="0"/>
          </a:p>
        </p:txBody>
      </p:sp>
      <p:sp>
        <p:nvSpPr>
          <p:cNvPr id="6" name="Foliennummernplatzhalter 5">
            <a:extLst>
              <a:ext uri="{FF2B5EF4-FFF2-40B4-BE49-F238E27FC236}">
                <a16:creationId xmlns:a16="http://schemas.microsoft.com/office/drawing/2014/main" id="{F62A6F87-E9BE-436F-B37C-3DE49758B1AD}"/>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8" name="Textfeld 7">
            <a:extLst>
              <a:ext uri="{FF2B5EF4-FFF2-40B4-BE49-F238E27FC236}">
                <a16:creationId xmlns:a16="http://schemas.microsoft.com/office/drawing/2014/main" id="{4C57A8E3-9214-4749-AFCC-D768FDB77D4E}"/>
              </a:ext>
            </a:extLst>
          </p:cNvPr>
          <p:cNvSpPr txBox="1"/>
          <p:nvPr/>
        </p:nvSpPr>
        <p:spPr>
          <a:xfrm>
            <a:off x="736322" y="2115349"/>
            <a:ext cx="10719355"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r>
              <a:rPr lang="de-DE" sz="1400" b="1" dirty="0">
                <a:solidFill>
                  <a:srgbClr val="FF0000"/>
                </a:solidFill>
              </a:rPr>
              <a:t>gleichwertiger Studienabschluss</a:t>
            </a:r>
          </a:p>
          <a:p>
            <a:pPr marL="0" lvl="1"/>
            <a:r>
              <a:rPr lang="de-DE" sz="1400" dirty="0">
                <a:solidFill>
                  <a:srgbClr val="FF0000"/>
                </a:solidFill>
              </a:rPr>
              <a:t>= Lernergebnisse entsprechen inhaltlich den Anforderungen</a:t>
            </a:r>
          </a:p>
          <a:p>
            <a:pPr marL="742950" lvl="1" indent="-285750">
              <a:buFont typeface="Wingdings" panose="05000000000000000000" pitchFamily="2" charset="2"/>
              <a:buChar char="à"/>
            </a:pPr>
            <a:r>
              <a:rPr lang="de-DE" sz="1400" dirty="0">
                <a:solidFill>
                  <a:srgbClr val="FF0000"/>
                </a:solidFill>
              </a:rPr>
              <a:t>Zuständig: LPAs</a:t>
            </a:r>
          </a:p>
          <a:p>
            <a:pPr marL="742950" lvl="1" indent="-285750">
              <a:buFont typeface="Wingdings" panose="05000000000000000000" pitchFamily="2" charset="2"/>
              <a:buChar char="à"/>
            </a:pPr>
            <a:r>
              <a:rPr lang="de-DE" sz="1400" dirty="0">
                <a:solidFill>
                  <a:srgbClr val="FF0000"/>
                </a:solidFill>
              </a:rPr>
              <a:t>Aktuell: Einzelfallregelungen: Auf Antrag kann Bescheid erteilt werden</a:t>
            </a:r>
          </a:p>
          <a:p>
            <a:pPr marL="742950" lvl="1" indent="-285750">
              <a:buFont typeface="Wingdings" panose="05000000000000000000" pitchFamily="2" charset="2"/>
              <a:buChar char="à"/>
            </a:pPr>
            <a:r>
              <a:rPr lang="de-DE" sz="1400" dirty="0">
                <a:solidFill>
                  <a:srgbClr val="FF0000"/>
                </a:solidFill>
              </a:rPr>
              <a:t>Inwieweit vereinfachte Regelungen ggf. sogar für ganze Studiengänge bestimmter Unis eingeführt werden können ist noch unklar</a:t>
            </a:r>
          </a:p>
        </p:txBody>
      </p:sp>
      <p:sp>
        <p:nvSpPr>
          <p:cNvPr id="9" name="Fußzeilenplatzhalter 4">
            <a:extLst>
              <a:ext uri="{FF2B5EF4-FFF2-40B4-BE49-F238E27FC236}">
                <a16:creationId xmlns:a16="http://schemas.microsoft.com/office/drawing/2014/main" id="{73F43A12-7BED-4469-9DC1-F98965E9289F}"/>
              </a:ext>
            </a:extLst>
          </p:cNvPr>
          <p:cNvSpPr>
            <a:spLocks noGrp="1"/>
          </p:cNvSpPr>
          <p:nvPr>
            <p:ph type="ftr" sz="quarter" idx="12"/>
          </p:nvPr>
        </p:nvSpPr>
        <p:spPr>
          <a:xfrm>
            <a:off x="432000" y="6439820"/>
            <a:ext cx="5664000" cy="295062"/>
          </a:xfrm>
        </p:spPr>
        <p:txBody>
          <a:bodyPr/>
          <a:lstStyle/>
          <a:p>
            <a:pPr rtl="0"/>
            <a:r>
              <a:rPr lang="de-DE" dirty="0"/>
              <a:t>13</a:t>
            </a:r>
            <a:r>
              <a:rPr lang="de-DE" noProof="0" dirty="0"/>
              <a:t>.06.2023</a:t>
            </a:r>
          </a:p>
        </p:txBody>
      </p:sp>
    </p:spTree>
    <p:extLst>
      <p:ext uri="{BB962C8B-B14F-4D97-AF65-F5344CB8AC3E}">
        <p14:creationId xmlns:p14="http://schemas.microsoft.com/office/powerpoint/2010/main" val="99954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71097-5ECD-4D08-B780-00696716EF54}"/>
              </a:ext>
            </a:extLst>
          </p:cNvPr>
          <p:cNvSpPr>
            <a:spLocks noGrp="1"/>
          </p:cNvSpPr>
          <p:nvPr>
            <p:ph type="title"/>
          </p:nvPr>
        </p:nvSpPr>
        <p:spPr/>
        <p:txBody>
          <a:bodyPr/>
          <a:lstStyle/>
          <a:p>
            <a:r>
              <a:rPr lang="de-DE" dirty="0"/>
              <a:t>PsychThG</a:t>
            </a:r>
          </a:p>
        </p:txBody>
      </p:sp>
      <p:sp>
        <p:nvSpPr>
          <p:cNvPr id="3" name="Textplatzhalter 2">
            <a:extLst>
              <a:ext uri="{FF2B5EF4-FFF2-40B4-BE49-F238E27FC236}">
                <a16:creationId xmlns:a16="http://schemas.microsoft.com/office/drawing/2014/main" id="{79A445CB-497E-4BAF-A0BE-6BF0DDB54A8D}"/>
              </a:ext>
            </a:extLst>
          </p:cNvPr>
          <p:cNvSpPr>
            <a:spLocks noGrp="1"/>
          </p:cNvSpPr>
          <p:nvPr>
            <p:ph type="body" sz="quarter" idx="32"/>
          </p:nvPr>
        </p:nvSpPr>
        <p:spPr/>
        <p:txBody>
          <a:bodyPr/>
          <a:lstStyle/>
          <a:p>
            <a:r>
              <a:rPr lang="de-DE" dirty="0"/>
              <a:t>§9</a:t>
            </a:r>
          </a:p>
        </p:txBody>
      </p:sp>
      <p:sp>
        <p:nvSpPr>
          <p:cNvPr id="5" name="Fußzeilenplatzhalter 4">
            <a:extLst>
              <a:ext uri="{FF2B5EF4-FFF2-40B4-BE49-F238E27FC236}">
                <a16:creationId xmlns:a16="http://schemas.microsoft.com/office/drawing/2014/main" id="{87B32395-3BBD-4F1F-AB78-ECA5BF57A5DF}"/>
              </a:ext>
            </a:extLst>
          </p:cNvPr>
          <p:cNvSpPr>
            <a:spLocks noGrp="1"/>
          </p:cNvSpPr>
          <p:nvPr>
            <p:ph type="ftr" sz="quarter" idx="12"/>
          </p:nvPr>
        </p:nvSpPr>
        <p:spPr/>
        <p:txBody>
          <a:bodyPr/>
          <a:lstStyle/>
          <a:p>
            <a:pPr rtl="0"/>
            <a:r>
              <a:rPr lang="de-DE" noProof="0"/>
              <a:t>Fußzeile hinzufügen</a:t>
            </a:r>
          </a:p>
        </p:txBody>
      </p:sp>
      <p:sp>
        <p:nvSpPr>
          <p:cNvPr id="6" name="Foliennummernplatzhalter 5">
            <a:extLst>
              <a:ext uri="{FF2B5EF4-FFF2-40B4-BE49-F238E27FC236}">
                <a16:creationId xmlns:a16="http://schemas.microsoft.com/office/drawing/2014/main" id="{947EDFA3-1D77-4A46-91D8-CEDF0FFF4A0B}"/>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10" name="Rectangle 2">
            <a:extLst>
              <a:ext uri="{FF2B5EF4-FFF2-40B4-BE49-F238E27FC236}">
                <a16:creationId xmlns:a16="http://schemas.microsoft.com/office/drawing/2014/main" id="{4CE23268-21E3-4FA0-A83A-0CEE7C456A16}"/>
              </a:ext>
            </a:extLst>
          </p:cNvPr>
          <p:cNvSpPr>
            <a:spLocks noGrp="1" noChangeArrowheads="1"/>
          </p:cNvSpPr>
          <p:nvPr>
            <p:ph idx="1"/>
          </p:nvPr>
        </p:nvSpPr>
        <p:spPr bwMode="auto">
          <a:xfrm>
            <a:off x="431800" y="1319640"/>
            <a:ext cx="11328200"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6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(4) Bei den Studiengängen gemäß Absatz 3 Satz 1 muss es sich um Studiengänge handeln, die nach dem Hochschulrecht der Länder akkreditiert sind. Die nach Landesrecht für Gesundheit zuständige Stelle stellt die Einhaltung der berufsrechtlichen Voraussetzungen fest. Im Verfahren der Akkreditierung des Bachelorstudiengangs wirkt sie hierzu über die Vertreterin oder den Vertreter der Berufspraxis mit. Im Verfahren der Akkreditierung des Masterstudiengangs entscheidet sie über die Einhaltung der berufsrechtlichen Voraussetzungen. Die berufsrechtliche Anerkennung des Masterstudiengangs setzt voraus, dass der Zugang zum Masterstudiengang nur nach einem Bachelorabschluss, bei dem die Einhaltung der berufsrechtlichen Voraussetzungen festgestellt wurde, oder nach einem gleichwertigen Studienabschluss gewährt wird. Ein gleichwertiger Studienabschluss liegt vor, wenn dessen Lernergebnisse inhaltlich den Anforderungen dieses Gesetzes und den Anforderungen der auf Grund des § 20 erlassenen Rechtsverordnung entsprechen.</a:t>
            </a:r>
          </a:p>
          <a:p>
            <a:pPr marL="0" marR="0" lvl="0" indent="0" algn="l" defTabSz="914400" rtl="0" eaLnBrk="0" fontAlgn="base" latinLnBrk="0" hangingPunct="0">
              <a:lnSpc>
                <a:spcPct val="100000"/>
              </a:lnSpc>
              <a:spcBef>
                <a:spcPts val="6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(5) Auf Antrag ist Studierenden, die über einen gleichwertigen Studienabschluss verfügen, durch die nach Landesrecht für Gesundheit zuständige Stelle ein gesonderter Bescheid darüber zu erteilen, dass ihre Lernergebnisse inhaltlich die Anforderungen dieses Gesetzes und die Anforderungen der auf Grund des § 20 erlassenen Rechtsverordnung erfüllen.</a:t>
            </a:r>
          </a:p>
          <a:p>
            <a:pPr marL="0" marR="0" lvl="0" indent="0" algn="l" defTabSz="914400" rtl="0" eaLnBrk="0" fontAlgn="base" latinLnBrk="0" hangingPunct="0">
              <a:lnSpc>
                <a:spcPct val="100000"/>
              </a:lnSpc>
              <a:spcBef>
                <a:spcPts val="6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(6) Die für die Approbation als „Psychotherapeutin“ oder „Psychotherapeut“ maßgeblichen Bestandteile des Studiums sind: </a:t>
            </a:r>
          </a:p>
          <a:p>
            <a:pPr marL="0" marR="0" lvl="0" indent="0" algn="l" defTabSz="914400" rtl="0" eaLnBrk="0" fontAlgn="base" latinLnBrk="0" hangingPunct="0">
              <a:lnSpc>
                <a:spcPct val="100000"/>
              </a:lnSpc>
              <a:spcBef>
                <a:spcPts val="6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	1. die hochschulische Lehre und</a:t>
            </a:r>
          </a:p>
          <a:p>
            <a:pPr marL="0" marR="0" lvl="0" indent="0" algn="l" defTabSz="914400" rtl="0" eaLnBrk="0" fontAlgn="base" latinLnBrk="0" hangingPunct="0">
              <a:lnSpc>
                <a:spcPct val="100000"/>
              </a:lnSpc>
              <a:spcBef>
                <a:spcPts val="6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	2. die berufspraktischen Einsätze.</a:t>
            </a:r>
          </a:p>
          <a:p>
            <a:pPr marL="0" marR="0" lvl="0" indent="0" algn="l" defTabSz="914400" rtl="0" eaLnBrk="0" fontAlgn="base" latinLnBrk="0" hangingPunct="0">
              <a:lnSpc>
                <a:spcPct val="100000"/>
              </a:lnSpc>
              <a:spcBef>
                <a:spcPts val="600"/>
              </a:spcBef>
              <a:spcAft>
                <a:spcPct val="0"/>
              </a:spcAft>
              <a:buClrTx/>
              <a:buSzTx/>
              <a:buFontTx/>
              <a:buNone/>
              <a:tabLst/>
            </a:pPr>
            <a:r>
              <a:rPr kumimoji="0" lang="de-DE" altLang="de-DE" sz="1600" b="0" i="0" u="none" strike="noStrike" cap="none" normalizeH="0" baseline="0" dirty="0">
                <a:ln>
                  <a:noFill/>
                </a:ln>
                <a:solidFill>
                  <a:schemeClr val="tx1"/>
                </a:solidFill>
                <a:effectLst/>
                <a:latin typeface="Arial" panose="020B0604020202020204" pitchFamily="34" charset="0"/>
              </a:rPr>
              <a:t>Für diese Bestandteile sind über den Studienverlauf von Bachelor- und Masterstudium insgesamt 180 ECTS Punkte zu vergeben, was einem Arbeitsaufwand von 5 400 Stunden entspricht.</a:t>
            </a:r>
          </a:p>
        </p:txBody>
      </p:sp>
    </p:spTree>
    <p:extLst>
      <p:ext uri="{BB962C8B-B14F-4D97-AF65-F5344CB8AC3E}">
        <p14:creationId xmlns:p14="http://schemas.microsoft.com/office/powerpoint/2010/main" val="208827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49D1D-037D-4F01-BC72-C8632B8829C9}"/>
              </a:ext>
            </a:extLst>
          </p:cNvPr>
          <p:cNvSpPr>
            <a:spLocks noGrp="1"/>
          </p:cNvSpPr>
          <p:nvPr>
            <p:ph type="title"/>
          </p:nvPr>
        </p:nvSpPr>
        <p:spPr/>
        <p:txBody>
          <a:bodyPr/>
          <a:lstStyle/>
          <a:p>
            <a:r>
              <a:rPr lang="de-DE" dirty="0" err="1"/>
              <a:t>PsychThApprO</a:t>
            </a:r>
            <a:endParaRPr lang="de-DE" dirty="0"/>
          </a:p>
        </p:txBody>
      </p:sp>
      <p:sp>
        <p:nvSpPr>
          <p:cNvPr id="3" name="Textplatzhalter 2">
            <a:extLst>
              <a:ext uri="{FF2B5EF4-FFF2-40B4-BE49-F238E27FC236}">
                <a16:creationId xmlns:a16="http://schemas.microsoft.com/office/drawing/2014/main" id="{B0E2B5BA-7831-43EC-BD29-7E9031D37B1D}"/>
              </a:ext>
            </a:extLst>
          </p:cNvPr>
          <p:cNvSpPr>
            <a:spLocks noGrp="1"/>
          </p:cNvSpPr>
          <p:nvPr>
            <p:ph type="body" sz="quarter" idx="32"/>
          </p:nvPr>
        </p:nvSpPr>
        <p:spPr/>
        <p:txBody>
          <a:bodyPr/>
          <a:lstStyle/>
          <a:p>
            <a:r>
              <a:rPr lang="de-DE" dirty="0"/>
              <a:t>Anlage 1</a:t>
            </a:r>
          </a:p>
        </p:txBody>
      </p:sp>
      <p:sp>
        <p:nvSpPr>
          <p:cNvPr id="4" name="Inhaltsplatzhalter 3">
            <a:extLst>
              <a:ext uri="{FF2B5EF4-FFF2-40B4-BE49-F238E27FC236}">
                <a16:creationId xmlns:a16="http://schemas.microsoft.com/office/drawing/2014/main" id="{2A987745-CF9D-42DF-A86E-D1742C16FB63}"/>
              </a:ext>
            </a:extLst>
          </p:cNvPr>
          <p:cNvSpPr>
            <a:spLocks noGrp="1"/>
          </p:cNvSpPr>
          <p:nvPr>
            <p:ph idx="1"/>
          </p:nvPr>
        </p:nvSpPr>
        <p:spPr/>
        <p:txBody>
          <a:bodyPr/>
          <a:lstStyle/>
          <a:p>
            <a:pPr marL="0" indent="0">
              <a:lnSpc>
                <a:spcPct val="100000"/>
              </a:lnSpc>
              <a:spcBef>
                <a:spcPts val="600"/>
              </a:spcBef>
              <a:buNone/>
            </a:pPr>
            <a:r>
              <a:rPr lang="de-DE" sz="1200" dirty="0"/>
              <a:t>Inhalte, die im Bachelorstudiengang im Rahmen der hochschulischen Lehre zu vermitteln und bei dem Antrag auf Zulassung zur psychotherapeutischen Prüfung nachzuweisen sind: </a:t>
            </a:r>
          </a:p>
          <a:p>
            <a:pPr marL="0" indent="0">
              <a:lnSpc>
                <a:spcPct val="100000"/>
              </a:lnSpc>
              <a:spcBef>
                <a:spcPts val="600"/>
              </a:spcBef>
              <a:buNone/>
            </a:pPr>
            <a:r>
              <a:rPr lang="de-DE" sz="1200" dirty="0"/>
              <a:t>1. Zur Vermittlung der Inhalte der Grundlagen der Psychologie für Psychotherapeutinnen und Psychotherapeuten sind bei der Planung der hochschulischen Lehre mindestens 25 ECTS-Punkte vorzusehen und die folgenden Wissensbereiche abzudecken:</a:t>
            </a:r>
          </a:p>
          <a:p>
            <a:pPr marL="276225" lvl="1" indent="0">
              <a:lnSpc>
                <a:spcPct val="100000"/>
              </a:lnSpc>
              <a:spcBef>
                <a:spcPts val="600"/>
              </a:spcBef>
              <a:buNone/>
            </a:pPr>
            <a:r>
              <a:rPr lang="de-DE" sz="1100" dirty="0"/>
              <a:t>a) allgemeine Psychologie unter Berücksichtigung von kognitiven Prozessen in den Bereichen Sprache, Lernen, Gedächtnis, Emotion und Motivation,</a:t>
            </a:r>
          </a:p>
          <a:p>
            <a:pPr marL="276225" lvl="1" indent="0">
              <a:lnSpc>
                <a:spcPct val="100000"/>
              </a:lnSpc>
              <a:spcBef>
                <a:spcPts val="600"/>
              </a:spcBef>
              <a:buNone/>
            </a:pPr>
            <a:r>
              <a:rPr lang="de-DE" sz="1100" dirty="0"/>
              <a:t>b) differentielle Psychologie und Persönlichkeitspsychologie,</a:t>
            </a:r>
          </a:p>
          <a:p>
            <a:pPr marL="276225" lvl="1" indent="0">
              <a:lnSpc>
                <a:spcPct val="100000"/>
              </a:lnSpc>
              <a:spcBef>
                <a:spcPts val="600"/>
              </a:spcBef>
              <a:buNone/>
            </a:pPr>
            <a:r>
              <a:rPr lang="de-DE" sz="1100" dirty="0"/>
              <a:t>c) Entwicklungspsychologie,</a:t>
            </a:r>
          </a:p>
          <a:p>
            <a:pPr marL="276225" lvl="1" indent="0">
              <a:lnSpc>
                <a:spcPct val="100000"/>
              </a:lnSpc>
              <a:spcBef>
                <a:spcPts val="600"/>
              </a:spcBef>
              <a:buNone/>
            </a:pPr>
            <a:r>
              <a:rPr lang="de-DE" sz="1100" dirty="0"/>
              <a:t>d) Sozialpsychologie,</a:t>
            </a:r>
          </a:p>
          <a:p>
            <a:pPr marL="276225" lvl="1" indent="0">
              <a:lnSpc>
                <a:spcPct val="100000"/>
              </a:lnSpc>
              <a:spcBef>
                <a:spcPts val="600"/>
              </a:spcBef>
              <a:buNone/>
            </a:pPr>
            <a:r>
              <a:rPr lang="de-DE" sz="1100" dirty="0"/>
              <a:t>e) biologische Psychologie,</a:t>
            </a:r>
          </a:p>
          <a:p>
            <a:pPr marL="276225" lvl="1" indent="0">
              <a:lnSpc>
                <a:spcPct val="100000"/>
              </a:lnSpc>
              <a:spcBef>
                <a:spcPts val="600"/>
              </a:spcBef>
              <a:buNone/>
            </a:pPr>
            <a:r>
              <a:rPr lang="de-DE" sz="1100" dirty="0"/>
              <a:t>f) kognitiv-affektive Neurowissenschaften.</a:t>
            </a:r>
          </a:p>
          <a:p>
            <a:pPr marL="0" indent="0">
              <a:lnSpc>
                <a:spcPct val="100000"/>
              </a:lnSpc>
              <a:spcBef>
                <a:spcPts val="600"/>
              </a:spcBef>
              <a:buNone/>
            </a:pPr>
            <a:r>
              <a:rPr lang="de-DE" sz="1200" dirty="0"/>
              <a:t>2. Grundlagen der Pädagogik für Psychotherapeutinnen und Psychotherapeuten (min. 4 ECTS)</a:t>
            </a:r>
          </a:p>
          <a:p>
            <a:pPr marL="0" indent="0">
              <a:lnSpc>
                <a:spcPct val="100000"/>
              </a:lnSpc>
              <a:spcBef>
                <a:spcPts val="600"/>
              </a:spcBef>
              <a:buNone/>
            </a:pPr>
            <a:r>
              <a:rPr lang="de-DE" sz="1200" dirty="0"/>
              <a:t>3. Grundlagen der Medizin für Psychotherapeutinnen und Psychotherapeuten (min. 4 ECTS)</a:t>
            </a:r>
          </a:p>
          <a:p>
            <a:pPr marL="0" indent="0">
              <a:lnSpc>
                <a:spcPct val="100000"/>
              </a:lnSpc>
              <a:spcBef>
                <a:spcPts val="600"/>
              </a:spcBef>
              <a:buNone/>
            </a:pPr>
            <a:r>
              <a:rPr lang="de-DE" sz="1200" dirty="0"/>
              <a:t>4. Grundlagen der Pharmakologie für Psychotherapeutinnen und Psychotherapeuten (min. 2 ECTS)</a:t>
            </a:r>
          </a:p>
          <a:p>
            <a:pPr marL="0" indent="0">
              <a:lnSpc>
                <a:spcPct val="100000"/>
              </a:lnSpc>
              <a:spcBef>
                <a:spcPts val="600"/>
              </a:spcBef>
              <a:buNone/>
            </a:pPr>
            <a:r>
              <a:rPr lang="de-DE" sz="1200" dirty="0"/>
              <a:t>5. Störungslehre (min. 8 ECTS)</a:t>
            </a:r>
          </a:p>
          <a:p>
            <a:pPr marL="0" indent="0">
              <a:lnSpc>
                <a:spcPct val="100000"/>
              </a:lnSpc>
              <a:spcBef>
                <a:spcPts val="600"/>
              </a:spcBef>
              <a:buNone/>
            </a:pPr>
            <a:r>
              <a:rPr lang="de-DE" sz="1200" dirty="0"/>
              <a:t>6. psychologische Diagnostik (min. 12 ECTS)</a:t>
            </a:r>
          </a:p>
          <a:p>
            <a:pPr marL="0" indent="0">
              <a:lnSpc>
                <a:spcPct val="100000"/>
              </a:lnSpc>
              <a:spcBef>
                <a:spcPts val="600"/>
              </a:spcBef>
              <a:buNone/>
            </a:pPr>
            <a:r>
              <a:rPr lang="de-DE" sz="1200" dirty="0"/>
              <a:t>7. allgemeine Verfahrenslehre der Psychotherapie (min. 8 ECTS)</a:t>
            </a:r>
          </a:p>
          <a:p>
            <a:pPr marL="0" indent="0">
              <a:lnSpc>
                <a:spcPct val="100000"/>
              </a:lnSpc>
              <a:spcBef>
                <a:spcPts val="600"/>
              </a:spcBef>
              <a:buNone/>
            </a:pPr>
            <a:r>
              <a:rPr lang="de-DE" sz="1200" dirty="0"/>
              <a:t>8. präventive und rehabilitative Konzepte psychotherapeutischen Handelns (min. 2 ECTS)</a:t>
            </a:r>
          </a:p>
          <a:p>
            <a:pPr marL="0" indent="0">
              <a:lnSpc>
                <a:spcPct val="100000"/>
              </a:lnSpc>
              <a:spcBef>
                <a:spcPts val="600"/>
              </a:spcBef>
              <a:buNone/>
            </a:pPr>
            <a:r>
              <a:rPr lang="de-DE" sz="1200" dirty="0"/>
              <a:t>9. wissenschaftliche Methodenlehre (min. 15 ECTS)</a:t>
            </a:r>
          </a:p>
          <a:p>
            <a:pPr marL="0" indent="0">
              <a:lnSpc>
                <a:spcPct val="100000"/>
              </a:lnSpc>
              <a:spcBef>
                <a:spcPts val="600"/>
              </a:spcBef>
              <a:buNone/>
            </a:pPr>
            <a:r>
              <a:rPr lang="de-DE" sz="1200" dirty="0"/>
              <a:t>10. Berufsethik und Berufsrecht (min. 2 ECTS)</a:t>
            </a:r>
          </a:p>
        </p:txBody>
      </p:sp>
      <p:sp>
        <p:nvSpPr>
          <p:cNvPr id="5" name="Fußzeilenplatzhalter 4">
            <a:extLst>
              <a:ext uri="{FF2B5EF4-FFF2-40B4-BE49-F238E27FC236}">
                <a16:creationId xmlns:a16="http://schemas.microsoft.com/office/drawing/2014/main" id="{AA0A337F-5708-4098-BAD3-C6B022BF7664}"/>
              </a:ext>
            </a:extLst>
          </p:cNvPr>
          <p:cNvSpPr>
            <a:spLocks noGrp="1"/>
          </p:cNvSpPr>
          <p:nvPr>
            <p:ph type="ftr" sz="quarter" idx="12"/>
          </p:nvPr>
        </p:nvSpPr>
        <p:spPr/>
        <p:txBody>
          <a:bodyPr/>
          <a:lstStyle/>
          <a:p>
            <a:pPr rtl="0"/>
            <a:r>
              <a:rPr lang="de-DE" noProof="0"/>
              <a:t>Fußzeile hinzufügen</a:t>
            </a:r>
          </a:p>
        </p:txBody>
      </p:sp>
      <p:sp>
        <p:nvSpPr>
          <p:cNvPr id="6" name="Foliennummernplatzhalter 5">
            <a:extLst>
              <a:ext uri="{FF2B5EF4-FFF2-40B4-BE49-F238E27FC236}">
                <a16:creationId xmlns:a16="http://schemas.microsoft.com/office/drawing/2014/main" id="{CCDD6782-C512-417A-8873-70B4EFFD4534}"/>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Tree>
    <p:extLst>
      <p:ext uri="{BB962C8B-B14F-4D97-AF65-F5344CB8AC3E}">
        <p14:creationId xmlns:p14="http://schemas.microsoft.com/office/powerpoint/2010/main" val="1707057580"/>
      </p:ext>
    </p:extLst>
  </p:cSld>
  <p:clrMapOvr>
    <a:masterClrMapping/>
  </p:clrMapOvr>
</p:sld>
</file>

<file path=ppt/theme/theme1.xml><?xml version="1.0" encoding="utf-8"?>
<a:theme xmlns:a="http://schemas.openxmlformats.org/drawingml/2006/main" name="Office-Design">
  <a:themeElements>
    <a:clrScheme name="Benutzerdefiniert 5">
      <a:dk1>
        <a:srgbClr val="4C483D"/>
      </a:dk1>
      <a:lt1>
        <a:srgbClr val="FFFFFF"/>
      </a:lt1>
      <a:dk2>
        <a:srgbClr val="4C483D"/>
      </a:dk2>
      <a:lt2>
        <a:srgbClr val="F2F2F2"/>
      </a:lt2>
      <a:accent1>
        <a:srgbClr val="F24F4F"/>
      </a:accent1>
      <a:accent2>
        <a:srgbClr val="F24F4F"/>
      </a:accent2>
      <a:accent3>
        <a:srgbClr val="6FD7E2"/>
      </a:accent3>
      <a:accent4>
        <a:srgbClr val="EAD000"/>
      </a:accent4>
      <a:accent5>
        <a:srgbClr val="1A0F49"/>
      </a:accent5>
      <a:accent6>
        <a:srgbClr val="FF4A01"/>
      </a:accent6>
      <a:hlink>
        <a:srgbClr val="1698AF"/>
      </a:hlink>
      <a:folHlink>
        <a:srgbClr val="0F6574"/>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32. Internes Gremium Folien" id="{6D7F5217-6290-0543-A207-BBDF489D98EE}" vid="{1A53A5BE-CC92-B541-8B8C-9D1B6727D483}"/>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6dc4bcd6-49db-4c07-9060-8acfc67cef9f"/>
    <ds:schemaRef ds:uri="fb0879af-3eba-417a-a55a-ffe6dcd6ca77"/>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http://schemas.microsoft.com/office/2006/metadata/properties"/>
    <ds:schemaRef ds:uri="http://www.w3.org/2000/xmlns/"/>
    <ds:schemaRef ds:uri="http://schemas.microsoft.com/sharepoint/v3"/>
    <ds:schemaRef ds:uri="http://www.w3.org/2001/XMLSchema-instan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32 - Internes Gremium V2</Template>
  <TotalTime>0</TotalTime>
  <Words>1974</Words>
  <Application>Microsoft Office PowerPoint</Application>
  <PresentationFormat>Breitbild</PresentationFormat>
  <Paragraphs>224</Paragraphs>
  <Slides>18</Slides>
  <Notes>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Arial</vt:lpstr>
      <vt:lpstr>Calibri</vt:lpstr>
      <vt:lpstr>Candara</vt:lpstr>
      <vt:lpstr>Corbel</vt:lpstr>
      <vt:lpstr>Times New Roman</vt:lpstr>
      <vt:lpstr>Wingdings</vt:lpstr>
      <vt:lpstr>Office-Design</vt:lpstr>
      <vt:lpstr>Deutsche PsychThG-Reform meets Studierende im Ausland</vt:lpstr>
      <vt:lpstr>Was ist die PsyFaKo?</vt:lpstr>
      <vt:lpstr>Warum diese Infoveranstaltung?</vt:lpstr>
      <vt:lpstr>Hintergrund: Reform des PsychThG</vt:lpstr>
      <vt:lpstr>Hintergrund: Reform des PsychThG</vt:lpstr>
      <vt:lpstr>Aktuelle Probleme in Deutschland</vt:lpstr>
      <vt:lpstr>Möglichkeiten aus dem Ausland ins neue deutsche System zu kommen</vt:lpstr>
      <vt:lpstr>PsychThG</vt:lpstr>
      <vt:lpstr>PsychThApprO</vt:lpstr>
      <vt:lpstr>Österreichische Studiengänge im alten System</vt:lpstr>
      <vt:lpstr>Österreichische Studiengänge im neuen System</vt:lpstr>
      <vt:lpstr>Wie funktioniert die Psychotherapie-Ausbildung in Österreich?</vt:lpstr>
      <vt:lpstr>Österreichische Psychotherapeut*innen</vt:lpstr>
      <vt:lpstr>Wechsel von Österreich nach Deutschland als Psychotherapeut*in</vt:lpstr>
      <vt:lpstr>Wechsel von Österreich nach Deutschland als Psychotherapeut*in</vt:lpstr>
      <vt:lpstr>Ausblick</vt:lpstr>
      <vt:lpstr>Ansprechpersonen und Unterstützung</vt:lpstr>
      <vt:lpstr>Vielen Dank für Eure Aufmerksamkeit Fragen?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Vereinsarbeit im PsyFaKo e.V.</dc:title>
  <dc:creator>Wolfram Günther</dc:creator>
  <cp:lastModifiedBy>Maren Scheller (DAV Freiburg-Breisgau)</cp:lastModifiedBy>
  <cp:revision>62</cp:revision>
  <dcterms:created xsi:type="dcterms:W3CDTF">2020-11-20T13:14:20Z</dcterms:created>
  <dcterms:modified xsi:type="dcterms:W3CDTF">2023-06-16T08:12:31Z</dcterms:modified>
</cp:coreProperties>
</file>