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98" r:id="rId4"/>
    <p:sldId id="317" r:id="rId5"/>
    <p:sldId id="316" r:id="rId6"/>
    <p:sldId id="318" r:id="rId7"/>
    <p:sldId id="302" r:id="rId8"/>
    <p:sldId id="304" r:id="rId9"/>
    <p:sldId id="305" r:id="rId10"/>
    <p:sldId id="307" r:id="rId11"/>
    <p:sldId id="309" r:id="rId12"/>
    <p:sldId id="315" r:id="rId1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Marlinghaus" initials="LM" lastIdx="43" clrIdx="0">
    <p:extLst>
      <p:ext uri="{19B8F6BF-5375-455C-9EA6-DF929625EA0E}">
        <p15:presenceInfo xmlns:p15="http://schemas.microsoft.com/office/powerpoint/2012/main" userId="bb2ee7d83a5609d6" providerId="Windows Live"/>
      </p:ext>
    </p:extLst>
  </p:cmAuthor>
  <p:cmAuthor id="2" name="Wolfram Günther" initials="WG" lastIdx="6" clrIdx="1">
    <p:extLst>
      <p:ext uri="{19B8F6BF-5375-455C-9EA6-DF929625EA0E}">
        <p15:presenceInfo xmlns:p15="http://schemas.microsoft.com/office/powerpoint/2012/main" userId="Wolfram Günther" providerId="None"/>
      </p:ext>
    </p:extLst>
  </p:cmAuthor>
  <p:cmAuthor id="3" name="Carolin Szliska" initials="CS" lastIdx="8" clrIdx="2">
    <p:extLst>
      <p:ext uri="{19B8F6BF-5375-455C-9EA6-DF929625EA0E}">
        <p15:presenceInfo xmlns:p15="http://schemas.microsoft.com/office/powerpoint/2012/main" userId="083c64706bde6e8c" providerId="Windows Live"/>
      </p:ext>
    </p:extLst>
  </p:cmAuthor>
  <p:cmAuthor id="4" name="ru38jay" initials="r" lastIdx="16" clrIdx="3">
    <p:extLst>
      <p:ext uri="{19B8F6BF-5375-455C-9EA6-DF929625EA0E}">
        <p15:presenceInfo xmlns:p15="http://schemas.microsoft.com/office/powerpoint/2012/main" userId="S::ru38jay@unimuenchen.onmicrosoft.com::d90412fd-baf4-4496-8af3-9efa89a7c5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472"/>
    <a:srgbClr val="F24F4F"/>
    <a:srgbClr val="A9E26F"/>
    <a:srgbClr val="4C4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0" autoAdjust="0"/>
    <p:restoredTop sz="94574" autoAdjust="0"/>
  </p:normalViewPr>
  <p:slideViewPr>
    <p:cSldViewPr snapToGrid="0">
      <p:cViewPr varScale="1">
        <p:scale>
          <a:sx n="112" d="100"/>
          <a:sy n="112" d="100"/>
        </p:scale>
        <p:origin x="84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D0AD56-5B6C-4E6A-B7B4-295B40FE9287}" type="datetime1">
              <a:rPr lang="de-DE" smtClean="0"/>
              <a:t>20.04.23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25127B-56B1-41E7-870A-1A288A9B9CCE}" type="datetime1">
              <a:rPr lang="de-DE" noProof="0" smtClean="0"/>
              <a:t>20.04.23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06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44874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400" b="1" spc="-300" dirty="0">
                <a:solidFill>
                  <a:srgbClr val="4C483D"/>
                </a:solidFill>
              </a:defRPr>
            </a:lvl1pPr>
          </a:lstStyle>
          <a:p>
            <a:pPr lvl="0" algn="r" rtl="0"/>
            <a:r>
              <a:rPr lang="de-DE" noProof="0" dirty="0"/>
              <a:t>Klicken, um Präsentationstitel zu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5737439"/>
            <a:ext cx="6580188" cy="580921"/>
          </a:xfrm>
          <a:solidFill>
            <a:srgbClr val="4C483D"/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43750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pic>
        <p:nvPicPr>
          <p:cNvPr id="4" name="Grafik 3" descr="Ein Bild, das Computer, Katze enthält.&#10;&#10;Automatisch generierte Beschreibung">
            <a:extLst>
              <a:ext uri="{FF2B5EF4-FFF2-40B4-BE49-F238E27FC236}">
                <a16:creationId xmlns:a16="http://schemas.microsoft.com/office/drawing/2014/main" id="{76A42774-6D5A-427A-8FDC-AAEC3F017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055" y="5804968"/>
            <a:ext cx="1610478" cy="4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rgbClr val="4C483D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rgbClr val="4C483D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 mit Kopf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rgbClr val="4C483D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252490"/>
            <a:ext cx="2160000" cy="1980209"/>
          </a:xfrm>
        </p:spPr>
        <p:txBody>
          <a:bodyPr rtlCol="0"/>
          <a:lstStyle>
            <a:lvl1pPr>
              <a:defRPr sz="1600">
                <a:solidFill>
                  <a:srgbClr val="4C483D"/>
                </a:solidFill>
              </a:defRPr>
            </a:lvl1pPr>
            <a:lvl2pPr>
              <a:defRPr sz="1400">
                <a:solidFill>
                  <a:srgbClr val="4C483D"/>
                </a:solidFill>
              </a:defRPr>
            </a:lvl2pPr>
            <a:lvl3pPr>
              <a:defRPr sz="1200">
                <a:solidFill>
                  <a:srgbClr val="4C483D"/>
                </a:solidFill>
              </a:defRPr>
            </a:lvl3pPr>
            <a:lvl4pPr>
              <a:defRPr sz="1200">
                <a:solidFill>
                  <a:srgbClr val="4C483D"/>
                </a:solidFill>
              </a:defRPr>
            </a:lvl4pPr>
            <a:lvl5pPr>
              <a:defRPr sz="1200"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3252490"/>
            <a:ext cx="2160588" cy="1980209"/>
          </a:xfrm>
        </p:spPr>
        <p:txBody>
          <a:bodyPr rtlCol="0"/>
          <a:lstStyle>
            <a:lvl1pPr>
              <a:defRPr sz="1600">
                <a:solidFill>
                  <a:srgbClr val="4C483D"/>
                </a:solidFill>
              </a:defRPr>
            </a:lvl1pPr>
            <a:lvl2pPr>
              <a:defRPr sz="1400">
                <a:solidFill>
                  <a:srgbClr val="4C483D"/>
                </a:solidFill>
              </a:defRPr>
            </a:lvl2pPr>
            <a:lvl3pPr>
              <a:defRPr sz="1200">
                <a:solidFill>
                  <a:srgbClr val="4C483D"/>
                </a:solidFill>
              </a:defRPr>
            </a:lvl3pPr>
            <a:lvl4pPr>
              <a:defRPr sz="1200">
                <a:solidFill>
                  <a:srgbClr val="4C483D"/>
                </a:solidFill>
              </a:defRPr>
            </a:lvl4pPr>
            <a:lvl5pPr>
              <a:defRPr sz="1200"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3252490"/>
            <a:ext cx="2160588" cy="1980209"/>
          </a:xfrm>
        </p:spPr>
        <p:txBody>
          <a:bodyPr rtlCol="0"/>
          <a:lstStyle>
            <a:lvl1pPr>
              <a:defRPr sz="1600">
                <a:solidFill>
                  <a:srgbClr val="4C483D"/>
                </a:solidFill>
              </a:defRPr>
            </a:lvl1pPr>
            <a:lvl2pPr>
              <a:defRPr sz="1400">
                <a:solidFill>
                  <a:srgbClr val="4C483D"/>
                </a:solidFill>
              </a:defRPr>
            </a:lvl2pPr>
            <a:lvl3pPr>
              <a:defRPr sz="1200">
                <a:solidFill>
                  <a:srgbClr val="4C483D"/>
                </a:solidFill>
              </a:defRPr>
            </a:lvl3pPr>
            <a:lvl4pPr>
              <a:defRPr sz="1200">
                <a:solidFill>
                  <a:srgbClr val="4C483D"/>
                </a:solidFill>
              </a:defRPr>
            </a:lvl4pPr>
            <a:lvl5pPr>
              <a:defRPr sz="1200"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3248025"/>
            <a:ext cx="2160588" cy="1980209"/>
          </a:xfrm>
        </p:spPr>
        <p:txBody>
          <a:bodyPr rtlCol="0"/>
          <a:lstStyle>
            <a:lvl1pPr>
              <a:defRPr sz="1600">
                <a:solidFill>
                  <a:srgbClr val="4C483D"/>
                </a:solidFill>
              </a:defRPr>
            </a:lvl1pPr>
            <a:lvl2pPr>
              <a:defRPr sz="1400">
                <a:solidFill>
                  <a:srgbClr val="4C483D"/>
                </a:solidFill>
              </a:defRPr>
            </a:lvl2pPr>
            <a:lvl3pPr>
              <a:defRPr sz="1200">
                <a:solidFill>
                  <a:srgbClr val="4C483D"/>
                </a:solidFill>
              </a:defRPr>
            </a:lvl3pPr>
            <a:lvl4pPr>
              <a:defRPr sz="1200">
                <a:solidFill>
                  <a:srgbClr val="4C483D"/>
                </a:solidFill>
              </a:defRPr>
            </a:lvl4pPr>
            <a:lvl5pPr>
              <a:defRPr sz="1200"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3249685"/>
            <a:ext cx="2160588" cy="1982099"/>
          </a:xfrm>
        </p:spPr>
        <p:txBody>
          <a:bodyPr rtlCol="0"/>
          <a:lstStyle>
            <a:lvl1pPr>
              <a:defRPr sz="1600">
                <a:solidFill>
                  <a:srgbClr val="4C483D"/>
                </a:solidFill>
              </a:defRPr>
            </a:lvl1pPr>
            <a:lvl2pPr>
              <a:defRPr sz="1400">
                <a:solidFill>
                  <a:srgbClr val="4C483D"/>
                </a:solidFill>
              </a:defRPr>
            </a:lvl2pPr>
            <a:lvl3pPr>
              <a:defRPr sz="1200">
                <a:solidFill>
                  <a:srgbClr val="4C483D"/>
                </a:solidFill>
              </a:defRPr>
            </a:lvl3pPr>
            <a:lvl4pPr>
              <a:defRPr sz="1200">
                <a:solidFill>
                  <a:srgbClr val="4C483D"/>
                </a:solidFill>
              </a:defRPr>
            </a:lvl4pPr>
            <a:lvl5pPr>
              <a:defRPr sz="1200"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7" name="Rechteck 6" descr="Akzentblock links">
            <a:extLst>
              <a:ext uri="{FF2B5EF4-FFF2-40B4-BE49-F238E27FC236}">
                <a16:creationId xmlns:a16="http://schemas.microsoft.com/office/drawing/2014/main" id="{2D632C09-D4FE-4A0D-86E2-A18F673F4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507695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8" name="Rechteck 7" descr="Akzentleiste rechts&#10;">
            <a:extLst>
              <a:ext uri="{FF2B5EF4-FFF2-40B4-BE49-F238E27FC236}">
                <a16:creationId xmlns:a16="http://schemas.microsoft.com/office/drawing/2014/main" id="{FFA2BB98-D33D-4C7C-BBDC-46F0C4A14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6412" y="2507695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9" name="Rechteck 8" descr="Akzentblock links">
            <a:extLst>
              <a:ext uri="{FF2B5EF4-FFF2-40B4-BE49-F238E27FC236}">
                <a16:creationId xmlns:a16="http://schemas.microsoft.com/office/drawing/2014/main" id="{7B90A610-4D87-43AB-BB32-DCFB630E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21024" y="2507695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12" name="Rechteck 11" descr="Akzentleiste rechts&#10;">
            <a:extLst>
              <a:ext uri="{FF2B5EF4-FFF2-40B4-BE49-F238E27FC236}">
                <a16:creationId xmlns:a16="http://schemas.microsoft.com/office/drawing/2014/main" id="{65042398-4921-499C-8BB5-601B9999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5636" y="2507695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2" name="Rechteck 21" descr="Akzentblock links">
            <a:extLst>
              <a:ext uri="{FF2B5EF4-FFF2-40B4-BE49-F238E27FC236}">
                <a16:creationId xmlns:a16="http://schemas.microsoft.com/office/drawing/2014/main" id="{FAB25C88-3EBA-4B8D-92FE-68FDBBE7F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0248" y="2507695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07B973BB-B285-4FB1-AE85-B9E07455BF6E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32000" y="1516465"/>
            <a:ext cx="2160000" cy="924357"/>
          </a:xfrm>
        </p:spPr>
        <p:txBody>
          <a:bodyPr rtlCol="0" anchor="b"/>
          <a:lstStyle>
            <a:lvl1pPr marL="0" indent="0" algn="ctr">
              <a:buNone/>
              <a:defRPr sz="2000" b="1">
                <a:solidFill>
                  <a:srgbClr val="4C483D"/>
                </a:solidFill>
              </a:defRPr>
            </a:lvl1pPr>
            <a:lvl2pPr marL="266700" indent="0">
              <a:buNone/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/>
              <a:t>Textmasterformate bearbeiten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AECD14C2-E0AB-480D-99A7-42875777189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6412" y="1516465"/>
            <a:ext cx="2160588" cy="924357"/>
          </a:xfrm>
        </p:spPr>
        <p:txBody>
          <a:bodyPr rtlCol="0" anchor="b"/>
          <a:lstStyle>
            <a:lvl1pPr marL="0" indent="0" algn="ctr">
              <a:buNone/>
              <a:defRPr sz="2000" b="1"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40F0C9AE-5673-452C-8EFE-1094E7E7CD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21412" y="1516465"/>
            <a:ext cx="2160588" cy="924357"/>
          </a:xfrm>
        </p:spPr>
        <p:txBody>
          <a:bodyPr rtlCol="0" anchor="b"/>
          <a:lstStyle>
            <a:lvl1pPr marL="0" indent="0" algn="ctr">
              <a:buNone/>
              <a:defRPr sz="2000" b="1"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629A441D-E89C-4F12-9178-0796B19CC4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16412" y="1512000"/>
            <a:ext cx="2160588" cy="924357"/>
          </a:xfrm>
        </p:spPr>
        <p:txBody>
          <a:bodyPr rtlCol="0" anchor="b"/>
          <a:lstStyle>
            <a:lvl1pPr marL="0" indent="0" algn="ctr">
              <a:buNone/>
              <a:defRPr sz="2000" b="1"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/>
              <a:t>Textmasterformate bearbeiten</a:t>
            </a:r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E8A8377D-E342-42D5-9F3A-4FA6AA98549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11412" y="1513123"/>
            <a:ext cx="2160588" cy="925239"/>
          </a:xfrm>
        </p:spPr>
        <p:txBody>
          <a:bodyPr rtlCol="0" anchor="b"/>
          <a:lstStyle>
            <a:lvl1pPr marL="0" indent="0" algn="ctr">
              <a:buNone/>
              <a:defRPr sz="2000" b="1"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/>
              <a:t>Textmasterformate bearbeiten</a:t>
            </a:r>
          </a:p>
        </p:txBody>
      </p:sp>
      <p:pic>
        <p:nvPicPr>
          <p:cNvPr id="34" name="Grafik 33" descr="Umschlag" title="Symbol – E-Mail des Referenten">
            <a:extLst>
              <a:ext uri="{FF2B5EF4-FFF2-40B4-BE49-F238E27FC236}">
                <a16:creationId xmlns:a16="http://schemas.microsoft.com/office/drawing/2014/main" id="{5C8DD308-D4C4-420C-8B21-0752633C67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7435" y="5292488"/>
            <a:ext cx="468542" cy="468542"/>
          </a:xfrm>
          <a:prstGeom prst="rect">
            <a:avLst/>
          </a:prstGeom>
        </p:spPr>
      </p:pic>
      <p:pic>
        <p:nvPicPr>
          <p:cNvPr id="36" name="Grafik 35" descr="Umschlag" title="Symbol – E-Mail des Referenten">
            <a:extLst>
              <a:ext uri="{FF2B5EF4-FFF2-40B4-BE49-F238E27FC236}">
                <a16:creationId xmlns:a16="http://schemas.microsoft.com/office/drawing/2014/main" id="{8330D354-2D97-4809-8604-0178E5ECB0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2435" y="5292488"/>
            <a:ext cx="468542" cy="468542"/>
          </a:xfrm>
          <a:prstGeom prst="rect">
            <a:avLst/>
          </a:prstGeom>
        </p:spPr>
      </p:pic>
      <p:pic>
        <p:nvPicPr>
          <p:cNvPr id="46" name="Grafik 45" descr="Umschlag" title="Symbol – E-Mail des Referenten">
            <a:extLst>
              <a:ext uri="{FF2B5EF4-FFF2-40B4-BE49-F238E27FC236}">
                <a16:creationId xmlns:a16="http://schemas.microsoft.com/office/drawing/2014/main" id="{4CF072BB-929E-4982-891C-CA73C4315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1729" y="5292488"/>
            <a:ext cx="468542" cy="468542"/>
          </a:xfrm>
          <a:prstGeom prst="rect">
            <a:avLst/>
          </a:prstGeom>
        </p:spPr>
      </p:pic>
      <p:pic>
        <p:nvPicPr>
          <p:cNvPr id="48" name="Grafik 47" descr="Umschlag" title="Symbol – E-Mail des Referenten">
            <a:extLst>
              <a:ext uri="{FF2B5EF4-FFF2-40B4-BE49-F238E27FC236}">
                <a16:creationId xmlns:a16="http://schemas.microsoft.com/office/drawing/2014/main" id="{93EB711D-8961-49B7-8ACA-9D672976C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4358" y="5292488"/>
            <a:ext cx="468542" cy="468542"/>
          </a:xfrm>
          <a:prstGeom prst="rect">
            <a:avLst/>
          </a:prstGeom>
        </p:spPr>
      </p:pic>
      <p:pic>
        <p:nvPicPr>
          <p:cNvPr id="50" name="Grafik 49" descr="Umschlag" title="Symbol – E-Mail des Referenten">
            <a:extLst>
              <a:ext uri="{FF2B5EF4-FFF2-40B4-BE49-F238E27FC236}">
                <a16:creationId xmlns:a16="http://schemas.microsoft.com/office/drawing/2014/main" id="{8EF7DBD2-01C9-4B29-AA92-F6D0AE2B0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7435" y="5292488"/>
            <a:ext cx="468542" cy="468542"/>
          </a:xfrm>
          <a:prstGeom prst="rect">
            <a:avLst/>
          </a:prstGeom>
        </p:spPr>
      </p:pic>
      <p:sp>
        <p:nvSpPr>
          <p:cNvPr id="51" name="Inhaltsplatzhalter 2">
            <a:extLst>
              <a:ext uri="{FF2B5EF4-FFF2-40B4-BE49-F238E27FC236}">
                <a16:creationId xmlns:a16="http://schemas.microsoft.com/office/drawing/2014/main" id="{8B343B35-3D17-4E12-8B02-EF1C2C54DC63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420000" y="5736699"/>
            <a:ext cx="2160000" cy="468542"/>
          </a:xfrm>
        </p:spPr>
        <p:txBody>
          <a:bodyPr rtlCol="0" anchor="ctr"/>
          <a:lstStyle>
            <a:lvl1pPr marL="0" indent="0" algn="ctr">
              <a:buNone/>
              <a:defRPr sz="1800" b="0" i="1">
                <a:solidFill>
                  <a:srgbClr val="4C483D"/>
                </a:solidFill>
              </a:defRPr>
            </a:lvl1pPr>
            <a:lvl2pPr marL="266700" indent="0">
              <a:buNone/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2" name="Textplatzhalter 4">
            <a:extLst>
              <a:ext uri="{FF2B5EF4-FFF2-40B4-BE49-F238E27FC236}">
                <a16:creationId xmlns:a16="http://schemas.microsoft.com/office/drawing/2014/main" id="{66C0DB16-8112-4706-B1D1-7B31C9048ED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14412" y="5736699"/>
            <a:ext cx="2160588" cy="468542"/>
          </a:xfrm>
        </p:spPr>
        <p:txBody>
          <a:bodyPr rtlCol="0" anchor="ctr"/>
          <a:lstStyle>
            <a:lvl1pPr marL="0" indent="0" algn="ctr">
              <a:buNone/>
              <a:defRPr sz="1800" b="0" i="1"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3" name="Textplatzhalter 5">
            <a:extLst>
              <a:ext uri="{FF2B5EF4-FFF2-40B4-BE49-F238E27FC236}">
                <a16:creationId xmlns:a16="http://schemas.microsoft.com/office/drawing/2014/main" id="{9F755CBE-8952-4ED6-9BA1-2D8BEB358DC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09412" y="5736699"/>
            <a:ext cx="2160588" cy="468542"/>
          </a:xfrm>
        </p:spPr>
        <p:txBody>
          <a:bodyPr rtlCol="0" anchor="ctr"/>
          <a:lstStyle>
            <a:lvl1pPr marL="0" indent="0" algn="ctr">
              <a:buNone/>
              <a:defRPr sz="1800" b="0" i="1"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4" name="Textplatzhalter 6">
            <a:extLst>
              <a:ext uri="{FF2B5EF4-FFF2-40B4-BE49-F238E27FC236}">
                <a16:creationId xmlns:a16="http://schemas.microsoft.com/office/drawing/2014/main" id="{4B5923C2-E6F5-41C5-A240-E631073E4E8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04412" y="5732234"/>
            <a:ext cx="2160588" cy="468542"/>
          </a:xfrm>
        </p:spPr>
        <p:txBody>
          <a:bodyPr rtlCol="0" anchor="ctr"/>
          <a:lstStyle>
            <a:lvl1pPr marL="0" indent="0" algn="ctr">
              <a:buNone/>
              <a:defRPr sz="1800" b="0" i="1"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/>
              <a:t>Textmasterformate bearbeiten</a:t>
            </a:r>
          </a:p>
        </p:txBody>
      </p:sp>
      <p:sp>
        <p:nvSpPr>
          <p:cNvPr id="55" name="Textplatzhalter 7">
            <a:extLst>
              <a:ext uri="{FF2B5EF4-FFF2-40B4-BE49-F238E27FC236}">
                <a16:creationId xmlns:a16="http://schemas.microsoft.com/office/drawing/2014/main" id="{ED1C2ACA-8439-4585-BCC9-1595725645F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99412" y="5733527"/>
            <a:ext cx="2160588" cy="468989"/>
          </a:xfrm>
        </p:spPr>
        <p:txBody>
          <a:bodyPr rtlCol="0" anchor="ctr"/>
          <a:lstStyle>
            <a:lvl1pPr marL="0" indent="0" algn="ctr">
              <a:buNone/>
              <a:defRPr sz="1800" b="0" i="1"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/>
              <a:t>Textmasterformate bearbeiten</a:t>
            </a:r>
          </a:p>
        </p:txBody>
      </p:sp>
      <p:sp>
        <p:nvSpPr>
          <p:cNvPr id="56" name="Inhaltsplatzhalter 2">
            <a:extLst>
              <a:ext uri="{FF2B5EF4-FFF2-40B4-BE49-F238E27FC236}">
                <a16:creationId xmlns:a16="http://schemas.microsoft.com/office/drawing/2014/main" id="{BFD758A1-B2F9-47E1-A351-B7DD8D96C5FC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431800" y="2709554"/>
            <a:ext cx="2160000" cy="468542"/>
          </a:xfrm>
        </p:spPr>
        <p:txBody>
          <a:bodyPr rtlCol="0" anchor="ctr"/>
          <a:lstStyle>
            <a:lvl1pPr marL="0" indent="0" algn="ctr">
              <a:buNone/>
              <a:defRPr sz="1800" b="0">
                <a:solidFill>
                  <a:srgbClr val="4C483D"/>
                </a:solidFill>
              </a:defRPr>
            </a:lvl1pPr>
            <a:lvl2pPr marL="266700" indent="0">
              <a:buNone/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/>
              <a:t>Textmasterformate bearbeiten</a:t>
            </a:r>
          </a:p>
        </p:txBody>
      </p:sp>
      <p:sp>
        <p:nvSpPr>
          <p:cNvPr id="57" name="Textplatzhalter 4">
            <a:extLst>
              <a:ext uri="{FF2B5EF4-FFF2-40B4-BE49-F238E27FC236}">
                <a16:creationId xmlns:a16="http://schemas.microsoft.com/office/drawing/2014/main" id="{CB194F85-0FEB-4FF6-9AC4-C64A6ACFD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726212" y="2709554"/>
            <a:ext cx="2160588" cy="468542"/>
          </a:xfrm>
        </p:spPr>
        <p:txBody>
          <a:bodyPr rtlCol="0" anchor="ctr"/>
          <a:lstStyle>
            <a:lvl1pPr marL="0" indent="0" algn="ctr">
              <a:buNone/>
              <a:defRPr sz="1800" b="0"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8" name="Textplatzhalter 5">
            <a:extLst>
              <a:ext uri="{FF2B5EF4-FFF2-40B4-BE49-F238E27FC236}">
                <a16:creationId xmlns:a16="http://schemas.microsoft.com/office/drawing/2014/main" id="{9DD6B954-BC0C-40F0-919C-52D5D0D4119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1212" y="2709554"/>
            <a:ext cx="2160588" cy="468542"/>
          </a:xfrm>
        </p:spPr>
        <p:txBody>
          <a:bodyPr rtlCol="0" anchor="ctr"/>
          <a:lstStyle>
            <a:lvl1pPr marL="0" indent="0" algn="ctr">
              <a:buNone/>
              <a:defRPr sz="1800" b="0"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9" name="Textplatzhalter 6">
            <a:extLst>
              <a:ext uri="{FF2B5EF4-FFF2-40B4-BE49-F238E27FC236}">
                <a16:creationId xmlns:a16="http://schemas.microsoft.com/office/drawing/2014/main" id="{3D3D5728-78EC-46CD-8704-782B86089E0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316212" y="2705089"/>
            <a:ext cx="2160588" cy="468542"/>
          </a:xfrm>
        </p:spPr>
        <p:txBody>
          <a:bodyPr rtlCol="0" anchor="ctr"/>
          <a:lstStyle>
            <a:lvl1pPr marL="0" indent="0" algn="ctr">
              <a:buNone/>
              <a:defRPr sz="1800" b="0"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/>
              <a:t>Textmasterformate bearbeiten</a:t>
            </a:r>
          </a:p>
        </p:txBody>
      </p:sp>
      <p:sp>
        <p:nvSpPr>
          <p:cNvPr id="60" name="Textplatzhalter 7">
            <a:extLst>
              <a:ext uri="{FF2B5EF4-FFF2-40B4-BE49-F238E27FC236}">
                <a16:creationId xmlns:a16="http://schemas.microsoft.com/office/drawing/2014/main" id="{6E8428F8-401F-4A1A-A906-8B01E6E2C1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11212" y="2706647"/>
            <a:ext cx="2160588" cy="468989"/>
          </a:xfrm>
        </p:spPr>
        <p:txBody>
          <a:bodyPr rtlCol="0" anchor="ctr"/>
          <a:lstStyle>
            <a:lvl1pPr marL="0" indent="0" algn="ctr">
              <a:buNone/>
              <a:defRPr sz="1800" b="0"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 dirty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245044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>
                <a:solidFill>
                  <a:srgbClr val="4C483D"/>
                </a:solidFill>
              </a:defRPr>
            </a:lvl1pPr>
          </a:lstStyle>
          <a:p>
            <a:pPr lvl="0" algn="r" rtl="0"/>
            <a:r>
              <a:rPr lang="de-DE" noProof="0" dirty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/>
          </a:solidFill>
        </p:spPr>
        <p:txBody>
          <a:bodyPr lIns="180000" tIns="180000" rIns="252000" bIns="180000"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/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55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/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 anchor="ctr"/>
          <a:lstStyle>
            <a:lvl1pPr algn="ctr">
              <a:defRPr>
                <a:solidFill>
                  <a:srgbClr val="4C483D"/>
                </a:solidFill>
              </a:defRPr>
            </a:lvl1pPr>
            <a:lvl2pPr algn="ctr">
              <a:defRPr>
                <a:solidFill>
                  <a:srgbClr val="4C483D"/>
                </a:solidFill>
              </a:defRPr>
            </a:lvl2pPr>
            <a:lvl3pPr algn="ctr">
              <a:defRPr>
                <a:solidFill>
                  <a:srgbClr val="4C483D"/>
                </a:solidFill>
              </a:defRPr>
            </a:lvl3pPr>
            <a:lvl4pPr algn="ctr">
              <a:defRPr>
                <a:solidFill>
                  <a:srgbClr val="4C483D"/>
                </a:solidFill>
              </a:defRPr>
            </a:lvl4pPr>
            <a:lvl5pPr algn="ctr"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0000" y="1964933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rgbClr val="4C48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475624"/>
            <a:ext cx="5472000" cy="3716376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0" y="1965458"/>
            <a:ext cx="5472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rgbClr val="4C483D"/>
                </a:solidFill>
              </a:defRPr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472592"/>
            <a:ext cx="5472113" cy="3718658"/>
          </a:xfrm>
        </p:spPr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7" name="Rechteck 6" descr="Akzentblock links">
            <a:extLst>
              <a:ext uri="{FF2B5EF4-FFF2-40B4-BE49-F238E27FC236}">
                <a16:creationId xmlns:a16="http://schemas.microsoft.com/office/drawing/2014/main" id="{95D53ED1-87E9-4D11-9490-D897B5E5A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76031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11" name="Rechteck 10" descr="Akzentleiste rechts&#10;">
            <a:extLst>
              <a:ext uri="{FF2B5EF4-FFF2-40B4-BE49-F238E27FC236}">
                <a16:creationId xmlns:a16="http://schemas.microsoft.com/office/drawing/2014/main" id="{418ADF7F-4A69-4700-89EE-640AF782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760310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rgbClr val="4C483D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Geben Sie Ihre Beschriftung 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500" b="1" spc="-300" dirty="0">
                <a:solidFill>
                  <a:srgbClr val="4C483D"/>
                </a:solidFill>
              </a:defRPr>
            </a:lvl1pPr>
          </a:lstStyle>
          <a:p>
            <a:pPr lvl="0" algn="r" rtl="0"/>
            <a:r>
              <a:rPr lang="de-DE" noProof="0" dirty="0"/>
              <a:t>Vielen Dank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3963484"/>
            <a:ext cx="2910342" cy="316800"/>
          </a:xfrm>
          <a:solidFill>
            <a:srgbClr val="4C483D"/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E-Mail-Adresse oder Handle für soziale Medien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pic>
        <p:nvPicPr>
          <p:cNvPr id="3" name="Grafik 2" descr="Umschlag" title="Symbol – E-Mail des Referenten">
            <a:extLst>
              <a:ext uri="{FF2B5EF4-FFF2-40B4-BE49-F238E27FC236}">
                <a16:creationId xmlns:a16="http://schemas.microsoft.com/office/drawing/2014/main" id="{78DFF61F-EB49-4945-9561-EAFC343F7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7870" y="4006655"/>
            <a:ext cx="218900" cy="2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</a:lstStyle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rgbClr val="4C483D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rgbClr val="4C483D"/>
                </a:solidFill>
              </a:defRPr>
            </a:lvl1pPr>
            <a:lvl2pPr>
              <a:defRPr>
                <a:solidFill>
                  <a:srgbClr val="4C483D"/>
                </a:solidFill>
              </a:defRPr>
            </a:lvl2pPr>
            <a:lvl3pPr>
              <a:defRPr>
                <a:solidFill>
                  <a:srgbClr val="4C483D"/>
                </a:solidFill>
              </a:defRPr>
            </a:lvl3pPr>
            <a:lvl4pPr>
              <a:defRPr>
                <a:solidFill>
                  <a:srgbClr val="4C483D"/>
                </a:solidFill>
              </a:defRPr>
            </a:lvl4pPr>
            <a:lvl5pPr>
              <a:defRPr>
                <a:solidFill>
                  <a:srgbClr val="4C483D"/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</p:spPr>
        <p:txBody>
          <a:bodyPr rtlCol="0"/>
          <a:lstStyle>
            <a:lvl1pPr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4C483D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Ein Bild, das Computer, Katze enthält.&#10;&#10;Automatisch generierte Beschreibung">
            <a:extLst>
              <a:ext uri="{FF2B5EF4-FFF2-40B4-BE49-F238E27FC236}">
                <a16:creationId xmlns:a16="http://schemas.microsoft.com/office/drawing/2014/main" id="{95B374A2-4606-4238-99D4-9E1B3919052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787" y="6435118"/>
            <a:ext cx="1072526" cy="3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54" r:id="rId14"/>
    <p:sldLayoutId id="214748365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0">
          <a:solidFill>
            <a:srgbClr val="4C483D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4C483D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C483D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C483D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C483D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4C48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syfako.org/weiterbildu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yfako.org/" TargetMode="External"/><Relationship Id="rId3" Type="http://schemas.openxmlformats.org/officeDocument/2006/relationships/hyperlink" Target="https://psyfako.org/weiterbildung" TargetMode="External"/><Relationship Id="rId7" Type="http://schemas.openxmlformats.org/officeDocument/2006/relationships/image" Target="../media/image9.png"/><Relationship Id="rId2" Type="http://schemas.openxmlformats.org/officeDocument/2006/relationships/hyperlink" Target="mailto:psychthg@psyfako.or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nstagram.com/ptw_forum_berlin/" TargetMode="External"/><Relationship Id="rId11" Type="http://schemas.openxmlformats.org/officeDocument/2006/relationships/hyperlink" Target="https://www.instagram.com/psyfako" TargetMode="External"/><Relationship Id="rId5" Type="http://schemas.openxmlformats.org/officeDocument/2006/relationships/hyperlink" Target="https://twitter.com/PtwForumBerlin" TargetMode="External"/><Relationship Id="rId10" Type="http://schemas.openxmlformats.org/officeDocument/2006/relationships/hyperlink" Target="https://www.twitter.com/psyfako" TargetMode="External"/><Relationship Id="rId4" Type="http://schemas.openxmlformats.org/officeDocument/2006/relationships/hyperlink" Target="mailto:ptw-forum-berlin@posteo.de" TargetMode="External"/><Relationship Id="rId9" Type="http://schemas.openxmlformats.org/officeDocument/2006/relationships/hyperlink" Target="https://www.facebook.com/psyfak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syfako.org/weiterbildung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780588" cy="680402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rIns="180000" bIns="180000" rtlCol="0" anchor="ctr">
            <a:noAutofit/>
          </a:bodyPr>
          <a:lstStyle/>
          <a:p>
            <a:pPr rtl="0"/>
            <a:r>
              <a:rPr lang="de-DE" sz="4000" b="0" spc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Finanzierung der</a:t>
            </a:r>
            <a:br>
              <a:rPr lang="de-DE" sz="4000" b="0" spc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de-DE" sz="4000" b="0" spc="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Psychotherapie-Weiterbildung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sz="1600" b="1" dirty="0"/>
              <a:t>Website: </a:t>
            </a:r>
            <a:r>
              <a:rPr lang="de-DE" sz="16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psyfako.org</a:t>
            </a:r>
            <a:r>
              <a:rPr lang="de-DE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DE" sz="16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weiterbildung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D5AF9-D50E-75CC-F032-2913B235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Ansprechpersonen und Unterstützung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F56096-71E1-BE90-9C9C-437A2C18B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56570"/>
            <a:ext cx="5664000" cy="467925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AG Psychotherapie-Reform</a:t>
            </a:r>
          </a:p>
          <a:p>
            <a:pPr marL="0" indent="0">
              <a:buNone/>
            </a:pPr>
            <a:r>
              <a:rPr lang="de-DE" sz="2000" dirty="0"/>
              <a:t>Für Fragen, Hintergrundinfos, Materialbedarf…</a:t>
            </a:r>
          </a:p>
          <a:p>
            <a:pPr>
              <a:spcBef>
                <a:spcPts val="500"/>
              </a:spcBef>
            </a:pPr>
            <a:r>
              <a:rPr lang="de-DE" sz="2000" dirty="0"/>
              <a:t>Koordination: </a:t>
            </a:r>
            <a:r>
              <a:rPr lang="de-DE" sz="2000" b="1" dirty="0"/>
              <a:t>Felix, Maren, </a:t>
            </a:r>
            <a:r>
              <a:rPr lang="de-DE" sz="2000" b="1" dirty="0" err="1"/>
              <a:t>Majbrit</a:t>
            </a:r>
            <a:endParaRPr lang="de-DE" sz="2000" b="1" dirty="0"/>
          </a:p>
          <a:p>
            <a:pPr>
              <a:spcBef>
                <a:spcPts val="500"/>
              </a:spcBef>
            </a:pPr>
            <a:r>
              <a:rPr lang="de-DE" sz="2000" b="1" dirty="0"/>
              <a:t>E-Mail: </a:t>
            </a:r>
            <a:r>
              <a:rPr lang="de-DE" sz="2000" b="1" dirty="0">
                <a:solidFill>
                  <a:srgbClr val="F24F4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psychthg@psyfako.org</a:t>
            </a:r>
            <a:endParaRPr lang="de-DE" sz="2000" b="1" dirty="0">
              <a:solidFill>
                <a:srgbClr val="F24F4F"/>
              </a:solidFill>
            </a:endParaRPr>
          </a:p>
          <a:p>
            <a:pPr>
              <a:spcBef>
                <a:spcPts val="500"/>
              </a:spcBef>
            </a:pPr>
            <a:r>
              <a:rPr lang="de-DE" sz="2000" b="1" dirty="0"/>
              <a:t>Website: 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psyfako.org/weiterbildung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500"/>
              </a:spcBef>
            </a:pPr>
            <a:r>
              <a:rPr lang="de-DE" sz="2000" dirty="0"/>
              <a:t>Sowie über die Telegram-Gruppe (siehe unten)</a:t>
            </a:r>
          </a:p>
          <a:p>
            <a:endParaRPr lang="de-DE" sz="1600" b="1" dirty="0"/>
          </a:p>
          <a:p>
            <a:pPr marL="0" indent="0">
              <a:buNone/>
            </a:pPr>
            <a:r>
              <a:rPr lang="de-DE" sz="1600" b="1" dirty="0" err="1"/>
              <a:t>PtW</a:t>
            </a:r>
            <a:r>
              <a:rPr lang="de-DE" sz="1600" b="1" dirty="0"/>
              <a:t>-Forum Berlin</a:t>
            </a:r>
          </a:p>
          <a:p>
            <a:pPr marL="0" indent="0">
              <a:buNone/>
            </a:pPr>
            <a:r>
              <a:rPr lang="de-DE" sz="1600" dirty="0"/>
              <a:t>Für Fragen rund um die Organisation einer Demonstration</a:t>
            </a:r>
            <a:endParaRPr lang="de-DE" sz="1600" b="1" dirty="0"/>
          </a:p>
          <a:p>
            <a:pPr>
              <a:spcBef>
                <a:spcPts val="500"/>
              </a:spcBef>
            </a:pPr>
            <a:r>
              <a:rPr lang="de-DE" sz="1600" dirty="0"/>
              <a:t>E-Mail: </a:t>
            </a:r>
            <a:r>
              <a:rPr lang="de-DE" sz="1600" dirty="0">
                <a:solidFill>
                  <a:srgbClr val="F24F4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ptw-forum-berlin@posteo.de</a:t>
            </a:r>
            <a:endParaRPr lang="de-DE" sz="1600" dirty="0">
              <a:solidFill>
                <a:srgbClr val="F24F4F"/>
              </a:solidFill>
            </a:endParaRPr>
          </a:p>
          <a:p>
            <a:pPr>
              <a:spcBef>
                <a:spcPts val="500"/>
              </a:spcBef>
            </a:pPr>
            <a:r>
              <a:rPr lang="de-DE" sz="1600" dirty="0"/>
              <a:t>Twitter: </a:t>
            </a:r>
            <a:r>
              <a:rPr lang="de-DE" sz="1600" dirty="0">
                <a:solidFill>
                  <a:srgbClr val="F24F4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de-DE" sz="1600" dirty="0" err="1">
                <a:solidFill>
                  <a:srgbClr val="F24F4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PtwForumBerlin</a:t>
            </a:r>
            <a:endParaRPr lang="de-DE" sz="1600" dirty="0">
              <a:solidFill>
                <a:srgbClr val="F24F4F"/>
              </a:solidFill>
            </a:endParaRPr>
          </a:p>
          <a:p>
            <a:pPr>
              <a:spcBef>
                <a:spcPts val="500"/>
              </a:spcBef>
            </a:pPr>
            <a:r>
              <a:rPr lang="de-DE" sz="1600" dirty="0"/>
              <a:t>Instagram: </a:t>
            </a:r>
            <a:r>
              <a:rPr lang="de-DE" sz="1600" dirty="0">
                <a:solidFill>
                  <a:srgbClr val="F24F4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@ptw_forum_berlin</a:t>
            </a:r>
            <a:endParaRPr lang="de-DE" sz="1600" dirty="0">
              <a:solidFill>
                <a:srgbClr val="F24F4F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26E0E2-1817-CEA1-2544-7CFE72B832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de-DE" noProof="0" dirty="0"/>
              <a:t>Stand: 20.04.2023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45CE9-D658-A88F-0945-18F423F0661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10</a:t>
            </a:fld>
            <a:endParaRPr lang="de-DE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4813D1A-6FB4-B56C-5226-250167C09706}"/>
              </a:ext>
            </a:extLst>
          </p:cNvPr>
          <p:cNvSpPr/>
          <p:nvPr/>
        </p:nvSpPr>
        <p:spPr>
          <a:xfrm>
            <a:off x="431800" y="5483333"/>
            <a:ext cx="2160000" cy="4524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Vernetzt euch!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1A3053-72E3-2E9D-CA74-A72D809FA665}"/>
              </a:ext>
            </a:extLst>
          </p:cNvPr>
          <p:cNvSpPr/>
          <p:nvPr/>
        </p:nvSpPr>
        <p:spPr>
          <a:xfrm>
            <a:off x="2591799" y="5483333"/>
            <a:ext cx="6933231" cy="452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Telegram-Gruppe: </a:t>
            </a:r>
            <a:r>
              <a:rPr lang="de-DE" b="1" dirty="0">
                <a:solidFill>
                  <a:schemeClr val="tx1"/>
                </a:solidFill>
              </a:rPr>
              <a:t>https://</a:t>
            </a:r>
            <a:r>
              <a:rPr lang="de-DE" b="1" dirty="0" err="1">
                <a:solidFill>
                  <a:schemeClr val="tx1"/>
                </a:solidFill>
              </a:rPr>
              <a:t>t.me</a:t>
            </a:r>
            <a:r>
              <a:rPr lang="de-DE" b="1" dirty="0">
                <a:solidFill>
                  <a:schemeClr val="tx1"/>
                </a:solidFill>
              </a:rPr>
              <a:t>/+eJLMkIuuQVg1NzIy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172A23F-A28C-1EB3-4E46-6CCA6D3B2E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96" t="11794" r="10742" b="11879"/>
          <a:stretch/>
        </p:blipFill>
        <p:spPr>
          <a:xfrm>
            <a:off x="7981264" y="4123637"/>
            <a:ext cx="2160000" cy="2111986"/>
          </a:xfrm>
          <a:prstGeom prst="rect">
            <a:avLst/>
          </a:prstGeom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63459A89-0DB2-45FC-20B7-F35C0D876C80}"/>
              </a:ext>
            </a:extLst>
          </p:cNvPr>
          <p:cNvSpPr txBox="1">
            <a:spLocks/>
          </p:cNvSpPr>
          <p:nvPr/>
        </p:nvSpPr>
        <p:spPr>
          <a:xfrm>
            <a:off x="7090348" y="1256569"/>
            <a:ext cx="4669652" cy="17775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 err="1"/>
              <a:t>PsyFaKo</a:t>
            </a:r>
            <a:endParaRPr lang="de-DE" sz="2000" b="1" dirty="0"/>
          </a:p>
          <a:p>
            <a:pPr>
              <a:spcBef>
                <a:spcPts val="500"/>
              </a:spcBef>
            </a:pPr>
            <a:r>
              <a:rPr lang="de-DE" sz="2000" dirty="0"/>
              <a:t>Website: </a:t>
            </a:r>
            <a:r>
              <a:rPr lang="de-DE" sz="2000" dirty="0">
                <a:solidFill>
                  <a:srgbClr val="F24F4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psyfako.org</a:t>
            </a:r>
            <a:endParaRPr lang="de-DE" sz="2000" dirty="0">
              <a:solidFill>
                <a:srgbClr val="F24F4F"/>
              </a:solidFill>
            </a:endParaRPr>
          </a:p>
          <a:p>
            <a:pPr>
              <a:spcBef>
                <a:spcPts val="500"/>
              </a:spcBef>
            </a:pPr>
            <a:r>
              <a:rPr lang="de-DE" sz="2000" dirty="0"/>
              <a:t>Facebook: </a:t>
            </a:r>
            <a:r>
              <a:rPr lang="de-DE" sz="2000" dirty="0">
                <a:solidFill>
                  <a:srgbClr val="F24F4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facebook.com/psyfako</a:t>
            </a:r>
            <a:endParaRPr lang="de-DE" sz="2000" dirty="0">
              <a:solidFill>
                <a:srgbClr val="F24F4F"/>
              </a:solidFill>
            </a:endParaRPr>
          </a:p>
          <a:p>
            <a:pPr>
              <a:spcBef>
                <a:spcPts val="500"/>
              </a:spcBef>
            </a:pPr>
            <a:r>
              <a:rPr lang="de-DE" sz="2000" dirty="0"/>
              <a:t>Twitter: </a:t>
            </a:r>
            <a:r>
              <a:rPr lang="de-DE" sz="2000" dirty="0">
                <a:solidFill>
                  <a:srgbClr val="F24F4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@psyfako</a:t>
            </a:r>
            <a:endParaRPr lang="de-DE" sz="2000" dirty="0">
              <a:solidFill>
                <a:srgbClr val="F24F4F"/>
              </a:solidFill>
            </a:endParaRPr>
          </a:p>
          <a:p>
            <a:pPr>
              <a:spcBef>
                <a:spcPts val="500"/>
              </a:spcBef>
            </a:pPr>
            <a:r>
              <a:rPr lang="de-DE" sz="2000" dirty="0"/>
              <a:t>Instagram: </a:t>
            </a:r>
            <a:r>
              <a:rPr lang="de-DE" sz="2000" dirty="0">
                <a:solidFill>
                  <a:srgbClr val="F24F4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@psyfako</a:t>
            </a:r>
            <a:endParaRPr lang="de-DE" sz="2000" dirty="0">
              <a:solidFill>
                <a:srgbClr val="F24F4F"/>
              </a:solidFill>
            </a:endParaRP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8498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D939E-C180-4CD0-6928-0C196FA6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diese Infoveranstaltung?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E1E954-87CB-1512-57BE-CA0DAC1E9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44211"/>
            <a:ext cx="11328000" cy="21556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400" dirty="0"/>
              <a:t>Reform des </a:t>
            </a:r>
            <a:r>
              <a:rPr lang="de-DE" sz="2400" b="1" dirty="0"/>
              <a:t>Psychotherapeutengesetzes</a:t>
            </a:r>
            <a:r>
              <a:rPr lang="de-DE" sz="2400" dirty="0"/>
              <a:t> (PsychThG) seit 1.9.2020 in Kraft</a:t>
            </a:r>
          </a:p>
          <a:p>
            <a:pPr>
              <a:lnSpc>
                <a:spcPct val="100000"/>
              </a:lnSpc>
            </a:pPr>
            <a:r>
              <a:rPr lang="de-DE" sz="2400" dirty="0"/>
              <a:t>Sollte </a:t>
            </a:r>
            <a:r>
              <a:rPr lang="de-DE" sz="2400" b="1" dirty="0"/>
              <a:t>prekäre Arbeitsbedingungen </a:t>
            </a:r>
            <a:r>
              <a:rPr lang="de-DE" sz="2400" dirty="0"/>
              <a:t>der Psychotherapie-Ausbildung verbessern</a:t>
            </a:r>
          </a:p>
          <a:p>
            <a:pPr>
              <a:lnSpc>
                <a:spcPct val="100000"/>
              </a:lnSpc>
            </a:pPr>
            <a:r>
              <a:rPr lang="de-DE" sz="2400" dirty="0"/>
              <a:t>Einführung einer neuen 5-jährigen </a:t>
            </a:r>
            <a:r>
              <a:rPr lang="de-DE" sz="2400" b="1" dirty="0"/>
              <a:t>Weiterbildung</a:t>
            </a:r>
            <a:r>
              <a:rPr lang="de-DE" sz="2400" dirty="0"/>
              <a:t> nach dem Masterstudium</a:t>
            </a:r>
            <a:br>
              <a:rPr lang="de-DE" sz="2400" dirty="0"/>
            </a:br>
            <a:r>
              <a:rPr lang="de-DE" sz="2400" dirty="0">
                <a:sym typeface="Wingdings" pitchFamily="2" charset="2"/>
              </a:rPr>
              <a:t> Voraussetzung, um mit </a:t>
            </a:r>
            <a:r>
              <a:rPr lang="de-DE" sz="2400" dirty="0"/>
              <a:t>den Krankenkassen abrechnen zu können</a:t>
            </a:r>
            <a:br>
              <a:rPr lang="de-DE" sz="2400" dirty="0"/>
            </a:br>
            <a:r>
              <a:rPr lang="de-DE" sz="2400" dirty="0">
                <a:sym typeface="Wingdings" pitchFamily="2" charset="2"/>
              </a:rPr>
              <a:t> Geplant: Sozialversichertes </a:t>
            </a:r>
            <a:r>
              <a:rPr lang="de-DE" sz="2400" b="1" dirty="0">
                <a:sym typeface="Wingdings" pitchFamily="2" charset="2"/>
              </a:rPr>
              <a:t>Anstellungsverhältnis</a:t>
            </a:r>
            <a:r>
              <a:rPr lang="de-DE" sz="2400" dirty="0">
                <a:sym typeface="Wingdings" pitchFamily="2" charset="2"/>
              </a:rPr>
              <a:t> mit </a:t>
            </a:r>
            <a:r>
              <a:rPr lang="de-DE" sz="2400" b="1" dirty="0">
                <a:sym typeface="Wingdings" pitchFamily="2" charset="2"/>
              </a:rPr>
              <a:t>angemessener Bezahlung</a:t>
            </a:r>
            <a:endParaRPr lang="de-DE" sz="2400" dirty="0"/>
          </a:p>
          <a:p>
            <a:pPr marL="0" indent="0">
              <a:lnSpc>
                <a:spcPct val="100000"/>
              </a:lnSpc>
              <a:buNone/>
            </a:pPr>
            <a:endParaRPr lang="de-DE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A75946-C591-3B56-A2E8-CE5E5B971E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de-DE" noProof="0" dirty="0"/>
              <a:t>Stand: 20.04.2023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8FE2F-A870-32E3-F164-49493C2E28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</a:t>
            </a:fld>
            <a:endParaRPr lang="de-DE" noProof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936CE99-67CD-C470-B71C-DB642913E8AB}"/>
              </a:ext>
            </a:extLst>
          </p:cNvPr>
          <p:cNvSpPr/>
          <p:nvPr/>
        </p:nvSpPr>
        <p:spPr>
          <a:xfrm rot="20223476">
            <a:off x="470475" y="3916744"/>
            <a:ext cx="1135743" cy="4524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Aber: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4C8FF8-E219-B8FA-9365-91C504E7BF56}"/>
              </a:ext>
            </a:extLst>
          </p:cNvPr>
          <p:cNvSpPr/>
          <p:nvPr/>
        </p:nvSpPr>
        <p:spPr>
          <a:xfrm>
            <a:off x="431798" y="5335644"/>
            <a:ext cx="11445353" cy="7239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ym typeface="Wingdings" pitchFamily="2" charset="2"/>
              </a:rPr>
              <a:t> </a:t>
            </a:r>
            <a:r>
              <a:rPr lang="de-DE" sz="2800" b="1" dirty="0"/>
              <a:t>Deshalb müssen wir </a:t>
            </a:r>
            <a:r>
              <a:rPr lang="de-DE" sz="2800" b="1" u="sng" dirty="0"/>
              <a:t>jetzt</a:t>
            </a:r>
            <a:r>
              <a:rPr lang="de-DE" sz="2800" b="1" dirty="0"/>
              <a:t> handeln!</a:t>
            </a:r>
          </a:p>
        </p:txBody>
      </p: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81DE96EA-3111-3370-C8A1-00D09C2C86BD}"/>
              </a:ext>
            </a:extLst>
          </p:cNvPr>
          <p:cNvSpPr txBox="1">
            <a:spLocks/>
          </p:cNvSpPr>
          <p:nvPr/>
        </p:nvSpPr>
        <p:spPr>
          <a:xfrm>
            <a:off x="1812054" y="3713283"/>
            <a:ext cx="9602873" cy="1420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Finanzierung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der Weiterbildung ist aktuell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nicht gesichert</a:t>
            </a:r>
          </a:p>
          <a:p>
            <a:pPr>
              <a:lnSpc>
                <a:spcPct val="100000"/>
              </a:lnSpc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Umsetzung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 der Weiterbildung droht zu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scheitern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Ohne Finanzierung wird es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viel zu wenige Weiterbildungsplätze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geben</a:t>
            </a:r>
          </a:p>
        </p:txBody>
      </p:sp>
    </p:spTree>
    <p:extLst>
      <p:ext uri="{BB962C8B-B14F-4D97-AF65-F5344CB8AC3E}">
        <p14:creationId xmlns:p14="http://schemas.microsoft.com/office/powerpoint/2010/main" val="224284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8C016-0C94-8D64-4C72-D8217146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5271376" cy="794334"/>
          </a:xfrm>
        </p:spPr>
        <p:txBody>
          <a:bodyPr/>
          <a:lstStyle/>
          <a:p>
            <a:r>
              <a:rPr lang="de-DE" dirty="0"/>
              <a:t>Hintergrund:</a:t>
            </a:r>
            <a:br>
              <a:rPr lang="de-DE" dirty="0"/>
            </a:br>
            <a:r>
              <a:rPr lang="de-DE" dirty="0"/>
              <a:t>Reform des PsychThG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A87475-7045-BD1D-C526-B79A480D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939332"/>
            <a:ext cx="5164931" cy="423337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LU" sz="1600" dirty="0">
                <a:sym typeface="Wingdings" panose="05000000000000000000" pitchFamily="2" charset="2"/>
              </a:rPr>
              <a:t>Für alle, die Studium </a:t>
            </a:r>
            <a:r>
              <a:rPr lang="de-LU" sz="1600" b="1" dirty="0">
                <a:sym typeface="Wingdings" panose="05000000000000000000" pitchFamily="2" charset="2"/>
              </a:rPr>
              <a:t>vor </a:t>
            </a:r>
            <a:r>
              <a:rPr lang="de-LU" sz="1600" dirty="0">
                <a:sym typeface="Wingdings" panose="05000000000000000000" pitchFamily="2" charset="2"/>
              </a:rPr>
              <a:t>dem </a:t>
            </a:r>
            <a:r>
              <a:rPr lang="de-LU" sz="1600" b="1" dirty="0"/>
              <a:t>1.9.2020</a:t>
            </a:r>
            <a:r>
              <a:rPr lang="de-LU" sz="1600" dirty="0">
                <a:sym typeface="Wingdings" panose="05000000000000000000" pitchFamily="2" charset="2"/>
              </a:rPr>
              <a:t> begonnen haben</a:t>
            </a:r>
            <a:endParaRPr lang="de-LU" sz="1800" dirty="0">
              <a:sym typeface="Wingdings" panose="05000000000000000000" pitchFamily="2" charset="2"/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de-LU" sz="1800" dirty="0">
                <a:sym typeface="Wingdings" panose="05000000000000000000" pitchFamily="2" charset="2"/>
              </a:rPr>
              <a:t>Ca. 3- bis 5-jährige postgraduale Ausbildung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de-LU" sz="1800" dirty="0">
                <a:sym typeface="Wingdings" panose="05000000000000000000" pitchFamily="2" charset="2"/>
              </a:rPr>
              <a:t>Hohe Kosten und oft sehr schlechte Bezahlung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de-LU" sz="1800" dirty="0">
                <a:sym typeface="Wingdings" panose="05000000000000000000" pitchFamily="2" charset="2"/>
              </a:rPr>
              <a:t>Unklare sozialrechtliche Stellung der </a:t>
            </a:r>
            <a:r>
              <a:rPr lang="de-LU" sz="1800" dirty="0" err="1">
                <a:sym typeface="Wingdings" panose="05000000000000000000" pitchFamily="2" charset="2"/>
              </a:rPr>
              <a:t>PiA</a:t>
            </a:r>
            <a:r>
              <a:rPr lang="de-LU" sz="1800" dirty="0">
                <a:sym typeface="Wingdings" panose="05000000000000000000" pitchFamily="2" charset="2"/>
              </a:rPr>
              <a:t> (Psychotherapeut*innen in Ausbildung)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de-LU" sz="1800" dirty="0">
              <a:sym typeface="Wingdings" panose="05000000000000000000" pitchFamily="2" charset="2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de-LU" sz="1800" b="1" dirty="0">
                <a:sym typeface="Wingdings" panose="05000000000000000000" pitchFamily="2" charset="2"/>
              </a:rPr>
              <a:t>Wer den Bachelor vor dem 1.9.2020 begonnen hat, </a:t>
            </a:r>
            <a:r>
              <a:rPr lang="de-LU" sz="1800" dirty="0">
                <a:sym typeface="Wingdings" panose="05000000000000000000" pitchFamily="2" charset="2"/>
              </a:rPr>
              <a:t>ist im alten System und muss die Ausbildung </a:t>
            </a:r>
            <a:r>
              <a:rPr lang="de-LU" sz="1800" b="1" dirty="0">
                <a:sym typeface="Wingdings" panose="05000000000000000000" pitchFamily="2" charset="2"/>
              </a:rPr>
              <a:t>bis 2032 </a:t>
            </a:r>
            <a:r>
              <a:rPr lang="de-LU" sz="1800" dirty="0">
                <a:sym typeface="Wingdings" panose="05000000000000000000" pitchFamily="2" charset="2"/>
              </a:rPr>
              <a:t>(Härtefälle: 2035) </a:t>
            </a:r>
            <a:r>
              <a:rPr lang="de-LU" sz="1800" b="1" dirty="0">
                <a:sym typeface="Wingdings" panose="05000000000000000000" pitchFamily="2" charset="2"/>
              </a:rPr>
              <a:t>abgeschlossen</a:t>
            </a:r>
            <a:r>
              <a:rPr lang="de-LU" sz="1800" dirty="0">
                <a:sym typeface="Wingdings" panose="05000000000000000000" pitchFamily="2" charset="2"/>
              </a:rPr>
              <a:t> haben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de-LU" sz="1800" b="1" dirty="0">
                <a:sym typeface="Wingdings" panose="05000000000000000000" pitchFamily="2" charset="2"/>
              </a:rPr>
              <a:t>Ausnahme: </a:t>
            </a:r>
            <a:r>
              <a:rPr lang="de-LU" sz="1800" dirty="0">
                <a:sym typeface="Wingdings" panose="05000000000000000000" pitchFamily="2" charset="2"/>
              </a:rPr>
              <a:t>An vielen Unis über Nachqualifizierungen Wechsel in klinischen Master nach </a:t>
            </a:r>
            <a:r>
              <a:rPr lang="de-LU" sz="1800" b="1" dirty="0">
                <a:sym typeface="Wingdings" panose="05000000000000000000" pitchFamily="2" charset="2"/>
              </a:rPr>
              <a:t>neuem System </a:t>
            </a:r>
            <a:r>
              <a:rPr lang="de-LU" sz="1800" dirty="0">
                <a:sym typeface="Wingdings" panose="05000000000000000000" pitchFamily="2" charset="2"/>
              </a:rPr>
              <a:t>möglich</a:t>
            </a:r>
            <a:endParaRPr lang="de-LU" sz="1800" b="1" dirty="0">
              <a:sym typeface="Wingdings" panose="05000000000000000000" pitchFamily="2" charset="2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F332EB-FEBF-6258-311F-54444EA1E5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de-DE" noProof="0" dirty="0"/>
              <a:t>Stand: 20.04.2023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121365-0D07-4732-B754-AA0B5A2CCB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3</a:t>
            </a:fld>
            <a:endParaRPr lang="de-DE" noProof="0"/>
          </a:p>
        </p:txBody>
      </p:sp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8D3CBDED-206C-D7E4-CB69-5D1FF3424D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377" y="123118"/>
            <a:ext cx="6304935" cy="61912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4BD7B4-2BFF-8A07-B03E-B6D01445F3CE}"/>
              </a:ext>
            </a:extLst>
          </p:cNvPr>
          <p:cNvSpPr txBox="1"/>
          <p:nvPr/>
        </p:nvSpPr>
        <p:spPr>
          <a:xfrm>
            <a:off x="432000" y="1436441"/>
            <a:ext cx="5164931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Altes System</a:t>
            </a:r>
          </a:p>
        </p:txBody>
      </p:sp>
    </p:spTree>
    <p:extLst>
      <p:ext uri="{BB962C8B-B14F-4D97-AF65-F5344CB8AC3E}">
        <p14:creationId xmlns:p14="http://schemas.microsoft.com/office/powerpoint/2010/main" val="402906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8C016-0C94-8D64-4C72-D8217146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5271376" cy="794334"/>
          </a:xfrm>
        </p:spPr>
        <p:txBody>
          <a:bodyPr/>
          <a:lstStyle/>
          <a:p>
            <a:r>
              <a:rPr lang="de-DE" dirty="0"/>
              <a:t>Hintergrund:</a:t>
            </a:r>
            <a:br>
              <a:rPr lang="de-DE" dirty="0"/>
            </a:br>
            <a:r>
              <a:rPr lang="de-DE" dirty="0"/>
              <a:t>Reform des PsychThG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A87475-7045-BD1D-C526-B79A480D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939332"/>
            <a:ext cx="5164931" cy="423337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LU" sz="1600" dirty="0">
                <a:sym typeface="Wingdings" panose="05000000000000000000" pitchFamily="2" charset="2"/>
              </a:rPr>
              <a:t>Für alle, die Studium </a:t>
            </a:r>
            <a:r>
              <a:rPr lang="de-LU" sz="1600" b="1" dirty="0">
                <a:sym typeface="Wingdings" panose="05000000000000000000" pitchFamily="2" charset="2"/>
              </a:rPr>
              <a:t>nach </a:t>
            </a:r>
            <a:r>
              <a:rPr lang="de-LU" sz="1600" dirty="0">
                <a:sym typeface="Wingdings" panose="05000000000000000000" pitchFamily="2" charset="2"/>
              </a:rPr>
              <a:t>dem </a:t>
            </a:r>
            <a:r>
              <a:rPr lang="de-LU" sz="1600" b="1" dirty="0"/>
              <a:t>1.9.2020</a:t>
            </a:r>
            <a:r>
              <a:rPr lang="de-LU" sz="1600" dirty="0">
                <a:sym typeface="Wingdings" panose="05000000000000000000" pitchFamily="2" charset="2"/>
              </a:rPr>
              <a:t> begonnen haben</a:t>
            </a:r>
            <a:br>
              <a:rPr lang="de-LU" sz="1600" dirty="0">
                <a:sym typeface="Wingdings" panose="05000000000000000000" pitchFamily="2" charset="2"/>
              </a:rPr>
            </a:br>
            <a:r>
              <a:rPr lang="de-LU" sz="1600" dirty="0">
                <a:sym typeface="Wingdings" panose="05000000000000000000" pitchFamily="2" charset="2"/>
              </a:rPr>
              <a:t>oder über </a:t>
            </a:r>
            <a:r>
              <a:rPr lang="de-LU" sz="1600" b="1" dirty="0">
                <a:sym typeface="Wingdings" panose="05000000000000000000" pitchFamily="2" charset="2"/>
              </a:rPr>
              <a:t>Nachqualifizierung</a:t>
            </a:r>
            <a:r>
              <a:rPr lang="de-LU" sz="1600" dirty="0">
                <a:sym typeface="Wingdings" panose="05000000000000000000" pitchFamily="2" charset="2"/>
              </a:rPr>
              <a:t> wechseln konnten</a:t>
            </a:r>
            <a:endParaRPr lang="de-LU" sz="1800" dirty="0">
              <a:sym typeface="Wingdings" panose="05000000000000000000" pitchFamily="2" charset="2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de-LU" sz="1800" dirty="0">
                <a:sym typeface="Wingdings" panose="05000000000000000000" pitchFamily="2" charset="2"/>
              </a:rPr>
              <a:t>Approbationskonformes Bachelor- und Masterstudium, anschließend </a:t>
            </a:r>
            <a:r>
              <a:rPr lang="de-LU" sz="1800" b="1" dirty="0">
                <a:sym typeface="Wingdings" panose="05000000000000000000" pitchFamily="2" charset="2"/>
              </a:rPr>
              <a:t>Approbationsprüfung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de-LU" sz="1800" dirty="0">
                <a:sym typeface="Wingdings" panose="05000000000000000000" pitchFamily="2" charset="2"/>
              </a:rPr>
              <a:t>Anschließend </a:t>
            </a:r>
            <a:r>
              <a:rPr lang="de-LU" sz="1800" b="1" dirty="0">
                <a:sym typeface="Wingdings" panose="05000000000000000000" pitchFamily="2" charset="2"/>
              </a:rPr>
              <a:t>Weiterbildung</a:t>
            </a:r>
            <a:r>
              <a:rPr lang="de-LU" sz="1800" dirty="0">
                <a:sym typeface="Wingdings" panose="05000000000000000000" pitchFamily="2" charset="2"/>
              </a:rPr>
              <a:t> in Anstellung</a:t>
            </a:r>
          </a:p>
          <a:p>
            <a:pPr marL="533400" lvl="2">
              <a:lnSpc>
                <a:spcPct val="100000"/>
              </a:lnSpc>
              <a:spcBef>
                <a:spcPts val="600"/>
              </a:spcBef>
            </a:pPr>
            <a:r>
              <a:rPr lang="de-DE" sz="1600" b="1" dirty="0"/>
              <a:t>Hauptberufliche</a:t>
            </a:r>
            <a:r>
              <a:rPr lang="de-DE" sz="1600" dirty="0"/>
              <a:t> Tätigkeit</a:t>
            </a:r>
          </a:p>
          <a:p>
            <a:pPr marL="533400" lvl="2">
              <a:lnSpc>
                <a:spcPct val="100000"/>
              </a:lnSpc>
              <a:spcBef>
                <a:spcPts val="600"/>
              </a:spcBef>
            </a:pPr>
            <a:r>
              <a:rPr lang="de-DE" sz="1600" dirty="0"/>
              <a:t>Sozialversicherungspflichtige Beschäftigung, normale </a:t>
            </a:r>
            <a:r>
              <a:rPr lang="de-DE" sz="1600" b="1" dirty="0"/>
              <a:t>Arbeitsrechte</a:t>
            </a:r>
            <a:r>
              <a:rPr lang="de-DE" sz="1600" dirty="0"/>
              <a:t> (Krankengeld, Mutterschutz usw.)</a:t>
            </a:r>
          </a:p>
          <a:p>
            <a:pPr marL="533400" lvl="2">
              <a:lnSpc>
                <a:spcPct val="100000"/>
              </a:lnSpc>
              <a:spcBef>
                <a:spcPts val="600"/>
              </a:spcBef>
            </a:pPr>
            <a:r>
              <a:rPr lang="de-DE" sz="1600" b="1" dirty="0"/>
              <a:t>Angemessene Bezahlung</a:t>
            </a:r>
          </a:p>
          <a:p>
            <a:pPr marL="533400" lvl="2">
              <a:lnSpc>
                <a:spcPct val="100000"/>
              </a:lnSpc>
              <a:spcBef>
                <a:spcPts val="600"/>
              </a:spcBef>
            </a:pPr>
            <a:r>
              <a:rPr lang="de-DE" sz="1600" dirty="0">
                <a:sym typeface="Wingdings" panose="05000000000000000000" pitchFamily="2" charset="2"/>
              </a:rPr>
              <a:t>Geplant:</a:t>
            </a:r>
            <a:br>
              <a:rPr lang="de-DE" sz="1600" dirty="0">
                <a:sym typeface="Wingdings" panose="05000000000000000000" pitchFamily="2" charset="2"/>
              </a:rPr>
            </a:br>
            <a:r>
              <a:rPr lang="de-DE" sz="1600" b="1" dirty="0">
                <a:sym typeface="Wingdings" panose="05000000000000000000" pitchFamily="2" charset="2"/>
              </a:rPr>
              <a:t>Alle Teile </a:t>
            </a:r>
            <a:r>
              <a:rPr lang="de-DE" sz="1600" dirty="0">
                <a:sym typeface="Wingdings" panose="05000000000000000000" pitchFamily="2" charset="2"/>
              </a:rPr>
              <a:t>der Weiterbildung als </a:t>
            </a:r>
            <a:r>
              <a:rPr lang="de-DE" sz="1600" b="1" dirty="0">
                <a:sym typeface="Wingdings" panose="05000000000000000000" pitchFamily="2" charset="2"/>
              </a:rPr>
              <a:t>bezahlte Arbeitszeit </a:t>
            </a:r>
            <a:r>
              <a:rPr lang="de-DE" sz="1600" dirty="0">
                <a:sym typeface="Wingdings" panose="05000000000000000000" pitchFamily="2" charset="2"/>
              </a:rPr>
              <a:t>– inklusive Theorie, Supervision und Selbsterfahrung</a:t>
            </a:r>
          </a:p>
          <a:p>
            <a:pPr marL="533400" lvl="2">
              <a:lnSpc>
                <a:spcPct val="100000"/>
              </a:lnSpc>
              <a:spcBef>
                <a:spcPts val="1000"/>
              </a:spcBef>
            </a:pPr>
            <a:r>
              <a:rPr lang="de-DE" sz="1600" b="1" dirty="0"/>
              <a:t>Dokumentation</a:t>
            </a:r>
            <a:r>
              <a:rPr lang="de-DE" sz="1600" dirty="0"/>
              <a:t> der geleisteten Inhalte in Logbuch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F332EB-FEBF-6258-311F-54444EA1E5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de-DE" noProof="0" dirty="0"/>
              <a:t>Stand: 20.04.2023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121365-0D07-4732-B754-AA0B5A2CCB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4</a:t>
            </a:fld>
            <a:endParaRPr lang="de-DE" noProof="0"/>
          </a:p>
        </p:txBody>
      </p:sp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8D3CBDED-206C-D7E4-CB69-5D1FF3424D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377" y="123118"/>
            <a:ext cx="6304935" cy="61912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4BD7B4-2BFF-8A07-B03E-B6D01445F3CE}"/>
              </a:ext>
            </a:extLst>
          </p:cNvPr>
          <p:cNvSpPr txBox="1"/>
          <p:nvPr/>
        </p:nvSpPr>
        <p:spPr>
          <a:xfrm>
            <a:off x="432000" y="1436441"/>
            <a:ext cx="5164931" cy="369332"/>
          </a:xfrm>
          <a:prstGeom prst="rect">
            <a:avLst/>
          </a:prstGeom>
          <a:solidFill>
            <a:srgbClr val="47C4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Neues System</a:t>
            </a:r>
          </a:p>
        </p:txBody>
      </p:sp>
    </p:spTree>
    <p:extLst>
      <p:ext uri="{BB962C8B-B14F-4D97-AF65-F5344CB8AC3E}">
        <p14:creationId xmlns:p14="http://schemas.microsoft.com/office/powerpoint/2010/main" val="132496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D939E-C180-4CD0-6928-0C196FA6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23608"/>
            <a:ext cx="11328000" cy="432000"/>
          </a:xfrm>
        </p:spPr>
        <p:txBody>
          <a:bodyPr/>
          <a:lstStyle/>
          <a:p>
            <a:r>
              <a:rPr lang="de-DE" dirty="0"/>
              <a:t>Die neue Weiterbildung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E1E954-87CB-1512-57BE-CA0DAC1E9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330671"/>
            <a:ext cx="11055151" cy="48605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b="1" dirty="0"/>
              <a:t>Voraussetzung:</a:t>
            </a:r>
            <a:r>
              <a:rPr lang="de-DE" sz="2000" dirty="0"/>
              <a:t> Studium nach </a:t>
            </a:r>
            <a:r>
              <a:rPr lang="de-DE" sz="2000" dirty="0" err="1"/>
              <a:t>Approbationsordung</a:t>
            </a:r>
            <a:r>
              <a:rPr lang="de-DE" sz="2000" dirty="0"/>
              <a:t> mit </a:t>
            </a:r>
            <a:r>
              <a:rPr lang="de-DE" sz="2000" b="1" dirty="0"/>
              <a:t>Masterabschluss </a:t>
            </a:r>
            <a:r>
              <a:rPr lang="de-DE" sz="2000" dirty="0"/>
              <a:t>und </a:t>
            </a:r>
            <a:r>
              <a:rPr lang="de-DE" sz="2000" b="1" dirty="0"/>
              <a:t>Approbationsprüfung</a:t>
            </a:r>
            <a:endParaRPr lang="de-DE" sz="2000" dirty="0"/>
          </a:p>
          <a:p>
            <a:pPr>
              <a:lnSpc>
                <a:spcPct val="100000"/>
              </a:lnSpc>
            </a:pPr>
            <a:r>
              <a:rPr lang="de-DE" sz="2000" dirty="0"/>
              <a:t>Anschließend </a:t>
            </a:r>
            <a:r>
              <a:rPr lang="de-DE" sz="2000" b="1" dirty="0"/>
              <a:t>Weiterbildung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/>
              <a:t>Erwerb der </a:t>
            </a:r>
            <a:r>
              <a:rPr lang="de-DE" sz="2000" b="1" dirty="0"/>
              <a:t>Fachkunde</a:t>
            </a:r>
            <a:r>
              <a:rPr lang="de-DE" sz="2000" dirty="0"/>
              <a:t> und Eintrag ins </a:t>
            </a:r>
            <a:r>
              <a:rPr lang="de-DE" sz="2000" b="1" dirty="0"/>
              <a:t>Arztregister</a:t>
            </a:r>
            <a:br>
              <a:rPr lang="de-DE" sz="2000" b="1" dirty="0"/>
            </a:br>
            <a:r>
              <a:rPr lang="de-DE" sz="2000" b="1" dirty="0"/>
              <a:t>Voraussetzung für </a:t>
            </a:r>
            <a:r>
              <a:rPr lang="de-DE" sz="2000" dirty="0"/>
              <a:t>Abrechnung mit Krankenkassen)</a:t>
            </a:r>
          </a:p>
          <a:p>
            <a:pPr>
              <a:lnSpc>
                <a:spcPct val="100000"/>
              </a:lnSpc>
            </a:pPr>
            <a:endParaRPr lang="de-DE" sz="2000" b="1" dirty="0"/>
          </a:p>
          <a:p>
            <a:pPr>
              <a:lnSpc>
                <a:spcPct val="100000"/>
              </a:lnSpc>
            </a:pPr>
            <a:endParaRPr lang="de-DE" sz="2000" b="1" dirty="0"/>
          </a:p>
          <a:p>
            <a:pPr marL="0" indent="0">
              <a:lnSpc>
                <a:spcPct val="100000"/>
              </a:lnSpc>
              <a:buNone/>
            </a:pPr>
            <a:endParaRPr lang="de-DE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sz="2000" b="1" dirty="0"/>
              <a:t>Reihenfolge</a:t>
            </a:r>
            <a:r>
              <a:rPr lang="de-DE" sz="2000" dirty="0"/>
              <a:t> der Abschnitte frei wählbar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sz="2000" dirty="0"/>
              <a:t>Inhalte regeln die </a:t>
            </a:r>
            <a:r>
              <a:rPr lang="de-DE" sz="2000" b="1" dirty="0"/>
              <a:t>Weiterbildungsordnungen</a:t>
            </a:r>
            <a:r>
              <a:rPr lang="de-DE" sz="2000" dirty="0"/>
              <a:t> der</a:t>
            </a:r>
            <a:br>
              <a:rPr lang="de-DE" sz="2000" dirty="0"/>
            </a:br>
            <a:r>
              <a:rPr lang="de-DE" sz="2000" dirty="0"/>
              <a:t>Psychotherapeutenkammern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sz="2000" dirty="0"/>
              <a:t>Siehe die </a:t>
            </a:r>
            <a:r>
              <a:rPr lang="de-DE" sz="2000" b="1" dirty="0"/>
              <a:t>Musterweiterbildungsordnung </a:t>
            </a:r>
            <a:r>
              <a:rPr lang="de-DE" sz="2000" dirty="0"/>
              <a:t>der</a:t>
            </a:r>
            <a:br>
              <a:rPr lang="de-DE" sz="2000" dirty="0"/>
            </a:br>
            <a:r>
              <a:rPr lang="de-DE" sz="2000" dirty="0"/>
              <a:t>Bundespsychotherapeutenkammer (</a:t>
            </a:r>
            <a:r>
              <a:rPr lang="de-DE" sz="2000" dirty="0" err="1"/>
              <a:t>BPtK</a:t>
            </a:r>
            <a:r>
              <a:rPr lang="de-DE" sz="2000" dirty="0"/>
              <a:t>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A75946-C591-3B56-A2E8-CE5E5B971E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de-DE" noProof="0" dirty="0"/>
              <a:t>Stand: 20.04.2023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8FE2F-A870-32E3-F164-49493C2E28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5</a:t>
            </a:fld>
            <a:endParaRPr lang="de-DE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3F837C-4BA2-82D6-ED0E-F5AF664BDB44}"/>
              </a:ext>
            </a:extLst>
          </p:cNvPr>
          <p:cNvSpPr/>
          <p:nvPr/>
        </p:nvSpPr>
        <p:spPr>
          <a:xfrm>
            <a:off x="431800" y="2916913"/>
            <a:ext cx="4320000" cy="4524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2 Jahre stationär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0EC78A9-FD29-60E8-D986-F9221F18358F}"/>
              </a:ext>
            </a:extLst>
          </p:cNvPr>
          <p:cNvSpPr/>
          <p:nvPr/>
        </p:nvSpPr>
        <p:spPr>
          <a:xfrm>
            <a:off x="5015900" y="2916912"/>
            <a:ext cx="4320000" cy="4524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2 Jahre ambulant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2072653-5A08-5148-E876-17EA6C5A98A5}"/>
              </a:ext>
            </a:extLst>
          </p:cNvPr>
          <p:cNvSpPr/>
          <p:nvPr/>
        </p:nvSpPr>
        <p:spPr>
          <a:xfrm>
            <a:off x="9600000" y="2916912"/>
            <a:ext cx="2160000" cy="4524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1 Jahr institutionell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9256DAD-BFE7-BE8F-76FA-C5470EA5EA72}"/>
              </a:ext>
            </a:extLst>
          </p:cNvPr>
          <p:cNvCxnSpPr/>
          <p:nvPr/>
        </p:nvCxnSpPr>
        <p:spPr>
          <a:xfrm>
            <a:off x="431800" y="3510802"/>
            <a:ext cx="11339513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E6CBEFE0-E379-3FE4-ECD7-1CD5B722D4A3}"/>
              </a:ext>
            </a:extLst>
          </p:cNvPr>
          <p:cNvSpPr txBox="1"/>
          <p:nvPr/>
        </p:nvSpPr>
        <p:spPr>
          <a:xfrm>
            <a:off x="4026816" y="3510801"/>
            <a:ext cx="413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5 Jahre in hauptberuflicher Anstellung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5CB02AD-018B-1730-8A26-9567FAC4C7D2}"/>
              </a:ext>
            </a:extLst>
          </p:cNvPr>
          <p:cNvSpPr/>
          <p:nvPr/>
        </p:nvSpPr>
        <p:spPr>
          <a:xfrm rot="925849">
            <a:off x="9586057" y="481167"/>
            <a:ext cx="2422688" cy="576000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Berufsbezeichnung</a:t>
            </a:r>
          </a:p>
          <a:p>
            <a:pPr algn="ctr"/>
            <a:r>
              <a:rPr lang="de-DE" dirty="0"/>
              <a:t>„</a:t>
            </a:r>
            <a:r>
              <a:rPr lang="de-DE" dirty="0" err="1"/>
              <a:t>Psychotherapeut:in</a:t>
            </a:r>
            <a:r>
              <a:rPr lang="de-DE" dirty="0"/>
              <a:t>“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67340D1-6469-7287-8CF5-B2A183BA7D60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10515600" y="1046785"/>
            <a:ext cx="205172" cy="322309"/>
          </a:xfrm>
          <a:prstGeom prst="straightConnector1">
            <a:avLst/>
          </a:prstGeom>
          <a:ln w="38100">
            <a:solidFill>
              <a:schemeClr val="accent5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D2B5C6D4-3C33-EA2A-A35E-B68F9A2ED797}"/>
              </a:ext>
            </a:extLst>
          </p:cNvPr>
          <p:cNvSpPr/>
          <p:nvPr/>
        </p:nvSpPr>
        <p:spPr>
          <a:xfrm rot="277390">
            <a:off x="7410447" y="4430696"/>
            <a:ext cx="4562945" cy="1404912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„</a:t>
            </a:r>
            <a:r>
              <a:rPr lang="de-DE" dirty="0" err="1"/>
              <a:t>Fachpsychotherapeut:in</a:t>
            </a:r>
            <a:r>
              <a:rPr lang="de-DE" dirty="0"/>
              <a:t> für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 Kinder und Jugendliche“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 Erwachsene“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 Neuropsychologische Psychotherapie“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F19A2AB-4DBA-2676-F825-E13948A15884}"/>
              </a:ext>
            </a:extLst>
          </p:cNvPr>
          <p:cNvCxnSpPr>
            <a:cxnSpLocks/>
          </p:cNvCxnSpPr>
          <p:nvPr/>
        </p:nvCxnSpPr>
        <p:spPr>
          <a:xfrm flipV="1">
            <a:off x="11143622" y="3652205"/>
            <a:ext cx="627691" cy="904293"/>
          </a:xfrm>
          <a:prstGeom prst="straightConnector1">
            <a:avLst/>
          </a:prstGeom>
          <a:ln w="38100">
            <a:solidFill>
              <a:schemeClr val="accent5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1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86CCF-0F7E-9498-1779-460ACCEC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ist dann das Problem?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DF0B83-9690-2C0E-BB50-F39E461CFF0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000" y="5096786"/>
            <a:ext cx="11339513" cy="914400"/>
          </a:xfrm>
        </p:spPr>
        <p:txBody>
          <a:bodyPr/>
          <a:lstStyle/>
          <a:p>
            <a:pPr algn="ctr"/>
            <a:endParaRPr lang="de-DE" sz="2000" b="1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Bisher hat das Gesundheitsministerium (BMG) die Problematik nicht erkannt!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B59356-8527-8DD4-9709-31B371908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792490"/>
            <a:ext cx="5412619" cy="2329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Die Vergütung der geleisteten Therapiestunden durch die Krankenkassen </a:t>
            </a:r>
            <a:r>
              <a:rPr lang="de-DE" b="1" dirty="0"/>
              <a:t>deckt die Kosten nicht</a:t>
            </a:r>
          </a:p>
          <a:p>
            <a:pPr>
              <a:lnSpc>
                <a:spcPct val="100000"/>
              </a:lnSpc>
            </a:pPr>
            <a:r>
              <a:rPr lang="de-DE" dirty="0"/>
              <a:t>Vergütung muss sowohl </a:t>
            </a:r>
            <a:r>
              <a:rPr lang="de-DE" b="1" dirty="0"/>
              <a:t>Gehalt</a:t>
            </a:r>
            <a:r>
              <a:rPr lang="de-DE" dirty="0"/>
              <a:t> abdecken als auch </a:t>
            </a:r>
            <a:r>
              <a:rPr lang="de-DE" b="1" dirty="0"/>
              <a:t>Theorie</a:t>
            </a:r>
            <a:r>
              <a:rPr lang="de-DE" dirty="0"/>
              <a:t>, </a:t>
            </a:r>
            <a:r>
              <a:rPr lang="de-DE" b="1" dirty="0"/>
              <a:t>Supervision</a:t>
            </a:r>
            <a:r>
              <a:rPr lang="de-DE" dirty="0"/>
              <a:t> und </a:t>
            </a:r>
            <a:r>
              <a:rPr lang="de-DE" b="1" dirty="0"/>
              <a:t>Selbsterfahrung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dirty="0"/>
              <a:t>V</a:t>
            </a:r>
            <a:r>
              <a:rPr lang="de-DE" dirty="0">
                <a:sym typeface="Wingdings" pitchFamily="2" charset="2"/>
              </a:rPr>
              <a:t>erschiedene Finanzierungsformen für </a:t>
            </a:r>
            <a:r>
              <a:rPr lang="de-DE" b="1" dirty="0"/>
              <a:t>private Praxen</a:t>
            </a:r>
            <a:r>
              <a:rPr lang="de-DE" dirty="0"/>
              <a:t> und </a:t>
            </a:r>
            <a:r>
              <a:rPr lang="de-DE" b="1" dirty="0"/>
              <a:t>Weiterbildungsambulanzen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0A2623-E33B-0415-8984-1DC0824DE5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de-DE" noProof="0" dirty="0"/>
              <a:t>Stand: 20.04.2023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8C1419-CDF1-59B7-AEB4-471E1F646D1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6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5687A59-0D9E-9489-51E6-FA2F937AAF01}"/>
              </a:ext>
            </a:extLst>
          </p:cNvPr>
          <p:cNvSpPr/>
          <p:nvPr/>
        </p:nvSpPr>
        <p:spPr>
          <a:xfrm>
            <a:off x="432001" y="2175590"/>
            <a:ext cx="5412618" cy="4524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im ambulanten Bereich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7E68A8C9-13C1-1F94-2B92-6D8C79B398BA}"/>
              </a:ext>
            </a:extLst>
          </p:cNvPr>
          <p:cNvSpPr txBox="1">
            <a:spLocks/>
          </p:cNvSpPr>
          <p:nvPr/>
        </p:nvSpPr>
        <p:spPr>
          <a:xfrm>
            <a:off x="6220259" y="2792490"/>
            <a:ext cx="5539740" cy="2329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Bis mindestens 2032 werden Klinikstellen auch noch auch noch von den </a:t>
            </a:r>
            <a:r>
              <a:rPr lang="de-DE" dirty="0" err="1"/>
              <a:t>PiA</a:t>
            </a:r>
            <a:r>
              <a:rPr lang="de-DE" dirty="0"/>
              <a:t> benötigt</a:t>
            </a:r>
            <a:br>
              <a:rPr lang="de-DE" dirty="0"/>
            </a:br>
            <a:r>
              <a:rPr lang="de-DE" sz="1600" i="1" dirty="0"/>
              <a:t>(</a:t>
            </a:r>
            <a:r>
              <a:rPr lang="de-DE" sz="1600" i="1" dirty="0" err="1"/>
              <a:t>Psychotherapeut:innen</a:t>
            </a:r>
            <a:r>
              <a:rPr lang="de-DE" sz="1600" i="1" dirty="0"/>
              <a:t> in Ausbildung, altes System)</a:t>
            </a:r>
          </a:p>
          <a:p>
            <a:r>
              <a:rPr lang="de-DE" dirty="0"/>
              <a:t>Refinanzierung der teureren </a:t>
            </a:r>
            <a:r>
              <a:rPr lang="de-DE" dirty="0" err="1"/>
              <a:t>PtW</a:t>
            </a:r>
            <a:r>
              <a:rPr lang="de-DE" dirty="0"/>
              <a:t>-Stellen bisher nicht gesichert</a:t>
            </a:r>
            <a:br>
              <a:rPr lang="de-DE" dirty="0"/>
            </a:br>
            <a:r>
              <a:rPr lang="de-DE" sz="1600" i="1" dirty="0"/>
              <a:t>(</a:t>
            </a:r>
            <a:r>
              <a:rPr lang="de-DE" sz="1600" i="1" dirty="0" err="1"/>
              <a:t>Psychotherapeut:innen</a:t>
            </a:r>
            <a:r>
              <a:rPr lang="de-DE" sz="1600" i="1" dirty="0"/>
              <a:t> in Weiterbildung, neues System)</a:t>
            </a:r>
            <a:endParaRPr lang="de-DE" dirty="0"/>
          </a:p>
          <a:p>
            <a:r>
              <a:rPr lang="de-DE" dirty="0"/>
              <a:t>Dadurch potentiell Konkurrenz zwischen </a:t>
            </a:r>
            <a:r>
              <a:rPr lang="de-DE" dirty="0" err="1"/>
              <a:t>PiA</a:t>
            </a:r>
            <a:r>
              <a:rPr lang="de-DE" dirty="0"/>
              <a:t> und </a:t>
            </a:r>
            <a:r>
              <a:rPr lang="de-DE" dirty="0" err="1"/>
              <a:t>PtW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88A0F32-3540-4674-B8EE-BD3489B3F923}"/>
              </a:ext>
            </a:extLst>
          </p:cNvPr>
          <p:cNvSpPr/>
          <p:nvPr/>
        </p:nvSpPr>
        <p:spPr>
          <a:xfrm>
            <a:off x="6220259" y="2175590"/>
            <a:ext cx="5539740" cy="4524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im stationären Bereich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203DBCD-4219-1E03-ABE3-4E184200F1D6}"/>
              </a:ext>
            </a:extLst>
          </p:cNvPr>
          <p:cNvSpPr txBox="1">
            <a:spLocks/>
          </p:cNvSpPr>
          <p:nvPr/>
        </p:nvSpPr>
        <p:spPr>
          <a:xfrm>
            <a:off x="432000" y="1028413"/>
            <a:ext cx="11339513" cy="91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000" dirty="0"/>
              <a:t>Es gibt die ersten Absolvent*innen des neuen </a:t>
            </a:r>
            <a:r>
              <a:rPr lang="de-DE" sz="2000" dirty="0" err="1"/>
              <a:t>KliPPs</a:t>
            </a:r>
            <a:r>
              <a:rPr lang="de-DE" sz="2000" dirty="0"/>
              <a:t>-Master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b="1" u="sng" dirty="0"/>
              <a:t>aber</a:t>
            </a:r>
            <a:r>
              <a:rPr lang="de-DE" sz="2000" dirty="0"/>
              <a:t>	•</a:t>
            </a:r>
            <a:r>
              <a:rPr lang="de-DE" sz="2000" b="1" dirty="0"/>
              <a:t> Keine ausreichende Finanzierung der Weiterbildung</a:t>
            </a:r>
            <a:br>
              <a:rPr lang="de-DE" sz="2000" b="1" dirty="0"/>
            </a:br>
            <a:r>
              <a:rPr lang="de-DE" sz="2000" b="1" dirty="0"/>
              <a:t>	</a:t>
            </a:r>
            <a:r>
              <a:rPr lang="de-DE" sz="2000" dirty="0"/>
              <a:t>• Noch keine Weiterbildungsplätze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82212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86CCF-0F7E-9498-1779-460ACCEC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Forderungen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DF0B83-9690-2C0E-BB50-F39E461CFF0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2000" y="935939"/>
            <a:ext cx="11339513" cy="360000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von Bundespsychotherapeutenkammer und Berufsverbänden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B59356-8527-8DD4-9709-31B371908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49310"/>
            <a:ext cx="5412619" cy="404193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Weiterbildung in Praxen:</a:t>
            </a:r>
          </a:p>
          <a:p>
            <a:r>
              <a:rPr lang="de-DE" dirty="0"/>
              <a:t>Bezuschussung der Gehälter für </a:t>
            </a:r>
            <a:r>
              <a:rPr lang="de-DE" dirty="0" err="1"/>
              <a:t>PtW</a:t>
            </a:r>
            <a:endParaRPr lang="de-DE" dirty="0"/>
          </a:p>
          <a:p>
            <a:r>
              <a:rPr lang="de-DE" dirty="0"/>
              <a:t>Förderung von min. 1.500 Stellen/Jahr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b="1" dirty="0"/>
              <a:t>Weiterbildungsambulanzen</a:t>
            </a:r>
          </a:p>
          <a:p>
            <a:r>
              <a:rPr lang="de-DE" dirty="0"/>
              <a:t>Separate Regelung, da andere Finanzierungsmodelle</a:t>
            </a:r>
          </a:p>
          <a:p>
            <a:r>
              <a:rPr lang="de-DE" dirty="0"/>
              <a:t>Förderung bedarfsabhängig (je nach Verfahren, Größe der Ambulanz usw.)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0A2623-E33B-0415-8984-1DC0824DE5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de-DE" noProof="0" dirty="0"/>
              <a:t>Stand: 20.04.2023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8C1419-CDF1-59B7-AEB4-471E1F646D1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7</a:t>
            </a:fld>
            <a:endParaRPr lang="de-DE" noProof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7E68A8C9-13C1-1F94-2B92-6D8C79B398BA}"/>
              </a:ext>
            </a:extLst>
          </p:cNvPr>
          <p:cNvSpPr txBox="1">
            <a:spLocks/>
          </p:cNvSpPr>
          <p:nvPr/>
        </p:nvSpPr>
        <p:spPr>
          <a:xfrm>
            <a:off x="6220259" y="2149310"/>
            <a:ext cx="5562600" cy="4041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dirty="0"/>
              <a:t>Förderung zusätzlicher </a:t>
            </a:r>
            <a:r>
              <a:rPr lang="de-DE" dirty="0" err="1"/>
              <a:t>PtW</a:t>
            </a:r>
            <a:r>
              <a:rPr lang="de-DE" dirty="0"/>
              <a:t>-Stellen in der Übergangs-zeit, da die bisherigen Planstellen derzeit auch noch von den </a:t>
            </a:r>
            <a:r>
              <a:rPr lang="de-DE" dirty="0" err="1"/>
              <a:t>PiA</a:t>
            </a:r>
            <a:r>
              <a:rPr lang="de-DE" dirty="0"/>
              <a:t> im alten System benötigt werden</a:t>
            </a:r>
          </a:p>
          <a:p>
            <a:r>
              <a:rPr lang="de-DE" dirty="0"/>
              <a:t>Änderungen in der Bundespflegesatzverordnung</a:t>
            </a:r>
          </a:p>
          <a:p>
            <a:r>
              <a:rPr lang="de-DE" dirty="0"/>
              <a:t>Dadurch bessere Verhandlungsbasis für Kliniken gegenüber den Krankenkassen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Verschiedene Kostenträger (Kommunen, Länder…)</a:t>
            </a:r>
          </a:p>
          <a:p>
            <a:r>
              <a:rPr lang="de-DE" dirty="0"/>
              <a:t>Bisher stehen viele Umsetzungsdetails nicht fest</a:t>
            </a:r>
          </a:p>
          <a:p>
            <a:r>
              <a:rPr lang="de-DE" dirty="0"/>
              <a:t>Damit beschäftigen wir uns also später…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238E57-BE66-E8AB-7E6A-25339AD9E05D}"/>
              </a:ext>
            </a:extLst>
          </p:cNvPr>
          <p:cNvSpPr/>
          <p:nvPr/>
        </p:nvSpPr>
        <p:spPr>
          <a:xfrm>
            <a:off x="6220259" y="4250289"/>
            <a:ext cx="5539740" cy="4524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…und institutionell?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EAD716F-65FF-A68B-B34B-70EC09575E55}"/>
              </a:ext>
            </a:extLst>
          </p:cNvPr>
          <p:cNvSpPr/>
          <p:nvPr/>
        </p:nvSpPr>
        <p:spPr>
          <a:xfrm>
            <a:off x="432001" y="1572537"/>
            <a:ext cx="5412618" cy="4524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im ambulanten Bereich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09E981C-2B13-FDAC-1881-CA793E353388}"/>
              </a:ext>
            </a:extLst>
          </p:cNvPr>
          <p:cNvSpPr/>
          <p:nvPr/>
        </p:nvSpPr>
        <p:spPr>
          <a:xfrm>
            <a:off x="6220259" y="1572537"/>
            <a:ext cx="5539740" cy="4524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im stationären Bereich</a:t>
            </a:r>
          </a:p>
        </p:txBody>
      </p:sp>
    </p:spTree>
    <p:extLst>
      <p:ext uri="{BB962C8B-B14F-4D97-AF65-F5344CB8AC3E}">
        <p14:creationId xmlns:p14="http://schemas.microsoft.com/office/powerpoint/2010/main" val="40306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86CCF-0F7E-9498-1779-460ACCEC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könnt ihr tun?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B59356-8527-8DD4-9709-31B371908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864001"/>
            <a:ext cx="5412619" cy="30158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Haltet euch auf dem Laufenden – über eure Fachschaft, </a:t>
            </a:r>
            <a:r>
              <a:rPr lang="de-DE" dirty="0" err="1"/>
              <a:t>Social</a:t>
            </a:r>
            <a:r>
              <a:rPr lang="de-DE" dirty="0"/>
              <a:t> Media und die </a:t>
            </a:r>
            <a:r>
              <a:rPr lang="de-DE" dirty="0" err="1"/>
              <a:t>PsyFaKo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Macht im Freundeskreis und in der Öffentlichkeit auf die Problematik aufmerksam</a:t>
            </a:r>
          </a:p>
          <a:p>
            <a:pPr>
              <a:lnSpc>
                <a:spcPct val="100000"/>
              </a:lnSpc>
            </a:pPr>
            <a:r>
              <a:rPr lang="de-DE" b="1" dirty="0"/>
              <a:t>Es geht um unsere Zukunft!</a:t>
            </a:r>
          </a:p>
          <a:p>
            <a:pPr>
              <a:lnSpc>
                <a:spcPct val="100000"/>
              </a:lnSpc>
            </a:pPr>
            <a:r>
              <a:rPr lang="de-DE" b="1" dirty="0"/>
              <a:t>Siehe auch unsere Website: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psyfako.org/weiterbildung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0A2623-E33B-0415-8984-1DC0824DE5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de-DE" noProof="0" dirty="0"/>
              <a:t>Stand: 20.04.2023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8C1419-CDF1-59B7-AEB4-471E1F646D1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8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5687A59-0D9E-9489-51E6-FA2F937AAF01}"/>
              </a:ext>
            </a:extLst>
          </p:cNvPr>
          <p:cNvSpPr/>
          <p:nvPr/>
        </p:nvSpPr>
        <p:spPr>
          <a:xfrm>
            <a:off x="431999" y="1247102"/>
            <a:ext cx="5412619" cy="4524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Informiert euch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7E68A8C9-13C1-1F94-2B92-6D8C79B398BA}"/>
              </a:ext>
            </a:extLst>
          </p:cNvPr>
          <p:cNvSpPr txBox="1">
            <a:spLocks/>
          </p:cNvSpPr>
          <p:nvPr/>
        </p:nvSpPr>
        <p:spPr>
          <a:xfrm>
            <a:off x="6095999" y="1864001"/>
            <a:ext cx="5412619" cy="30158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b="1" dirty="0"/>
              <a:t>Bundestagspetition </a:t>
            </a:r>
            <a:r>
              <a:rPr lang="de-DE" dirty="0"/>
              <a:t>folgt demnächst</a:t>
            </a:r>
            <a:endParaRPr lang="de-DE" b="1" dirty="0"/>
          </a:p>
          <a:p>
            <a:pPr>
              <a:lnSpc>
                <a:spcPct val="100000"/>
              </a:lnSpc>
            </a:pPr>
            <a:r>
              <a:rPr lang="de-DE" dirty="0" err="1"/>
              <a:t>Politiker:innen</a:t>
            </a:r>
            <a:r>
              <a:rPr lang="de-DE" dirty="0"/>
              <a:t> kontaktieren</a:t>
            </a:r>
          </a:p>
          <a:p>
            <a:pPr>
              <a:lnSpc>
                <a:spcPct val="100000"/>
              </a:lnSpc>
            </a:pPr>
            <a:r>
              <a:rPr lang="de-DE" dirty="0"/>
              <a:t>Demos und Protestaktionen</a:t>
            </a:r>
            <a:endParaRPr lang="de-DE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88A0F32-3540-4674-B8EE-BD3489B3F923}"/>
              </a:ext>
            </a:extLst>
          </p:cNvPr>
          <p:cNvSpPr/>
          <p:nvPr/>
        </p:nvSpPr>
        <p:spPr>
          <a:xfrm>
            <a:off x="6095999" y="1247102"/>
            <a:ext cx="5412619" cy="4524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Macht politisch Druck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918EAF8F-EFD3-2655-2165-A52970102FC0}"/>
              </a:ext>
            </a:extLst>
          </p:cNvPr>
          <p:cNvSpPr txBox="1">
            <a:spLocks/>
          </p:cNvSpPr>
          <p:nvPr/>
        </p:nvSpPr>
        <p:spPr>
          <a:xfrm>
            <a:off x="431999" y="5044274"/>
            <a:ext cx="10410172" cy="11506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C48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Ohne eine Finanzierung wird es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nicht genügend Weiterbildungsplätze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geben.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Langfristig gefährdet das die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psychotherapeutische Versorgung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in Deutschland.</a:t>
            </a:r>
          </a:p>
          <a:p>
            <a:pPr marL="0" indent="0" algn="ctr">
              <a:buNone/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Daher müssen wir </a:t>
            </a:r>
            <a:r>
              <a:rPr lang="de-DE" sz="2400" b="1" u="sng" dirty="0">
                <a:solidFill>
                  <a:schemeClr val="accent1">
                    <a:lumMod val="75000"/>
                  </a:schemeClr>
                </a:solidFill>
              </a:rPr>
              <a:t>jetzt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 aktiv werden!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E26958B-D754-2C31-C6B0-494D2BDF7F3B}"/>
              </a:ext>
            </a:extLst>
          </p:cNvPr>
          <p:cNvSpPr/>
          <p:nvPr/>
        </p:nvSpPr>
        <p:spPr>
          <a:xfrm rot="963908">
            <a:off x="9736899" y="4371536"/>
            <a:ext cx="2210544" cy="11810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Bundesweiter Aktionstag</a:t>
            </a:r>
          </a:p>
          <a:p>
            <a:pPr algn="ctr"/>
            <a:r>
              <a:rPr lang="de-DE" sz="2400" b="1" dirty="0"/>
              <a:t>am 4.5.</a:t>
            </a:r>
          </a:p>
        </p:txBody>
      </p:sp>
    </p:spTree>
    <p:extLst>
      <p:ext uri="{BB962C8B-B14F-4D97-AF65-F5344CB8AC3E}">
        <p14:creationId xmlns:p14="http://schemas.microsoft.com/office/powerpoint/2010/main" val="306712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820AE-30DA-93BA-6E23-426191AE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Aktionen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580664-3BDD-C3FE-F2B3-67FA9FFCF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4223"/>
            <a:ext cx="7790893" cy="48718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b="1" dirty="0"/>
              <a:t>Demos</a:t>
            </a:r>
            <a:r>
              <a:rPr lang="de-DE" dirty="0"/>
              <a:t> und Protestaktionen</a:t>
            </a:r>
          </a:p>
          <a:p>
            <a:pPr>
              <a:lnSpc>
                <a:spcPct val="100000"/>
              </a:lnSpc>
            </a:pPr>
            <a:r>
              <a:rPr lang="de-DE" b="1" dirty="0"/>
              <a:t>Infoveranstaltungen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b="1" dirty="0"/>
              <a:t>Infostände</a:t>
            </a:r>
            <a:r>
              <a:rPr lang="de-DE" dirty="0"/>
              <a:t> und Unterschriftensammlungen</a:t>
            </a:r>
            <a:br>
              <a:rPr lang="de-DE" dirty="0"/>
            </a:br>
            <a:r>
              <a:rPr lang="de-DE" dirty="0"/>
              <a:t>auf dem Campus und in der Stadt</a:t>
            </a:r>
          </a:p>
          <a:p>
            <a:pPr>
              <a:lnSpc>
                <a:spcPct val="100000"/>
              </a:lnSpc>
            </a:pPr>
            <a:r>
              <a:rPr lang="de-DE" b="1" dirty="0" err="1"/>
              <a:t>Social</a:t>
            </a:r>
            <a:r>
              <a:rPr lang="de-DE" b="1" dirty="0"/>
              <a:t> Media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Hashtags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#unersetzlich</a:t>
            </a:r>
            <a:r>
              <a:rPr lang="de-DE" b="1" dirty="0"/>
              <a:t> </a:t>
            </a:r>
            <a:r>
              <a:rPr lang="de-DE" dirty="0"/>
              <a:t>und</a:t>
            </a:r>
            <a:r>
              <a:rPr lang="de-DE" b="1" dirty="0"/>
              <a:t>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</a:rPr>
              <a:t>PsychotherapieIstUnersetzlich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de-DE" dirty="0"/>
              <a:t>Zeigen, wie euch das Thema </a:t>
            </a:r>
            <a:r>
              <a:rPr lang="de-DE" b="1" dirty="0"/>
              <a:t>persönlich betrifft</a:t>
            </a:r>
          </a:p>
          <a:p>
            <a:pPr>
              <a:lnSpc>
                <a:spcPct val="100000"/>
              </a:lnSpc>
            </a:pPr>
            <a:r>
              <a:rPr lang="de-DE" b="1" dirty="0"/>
              <a:t>Kontakte</a:t>
            </a:r>
            <a:r>
              <a:rPr lang="de-DE" dirty="0"/>
              <a:t> zu Politiker*innen und Medien suchen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Sucht euch Unterstützer*innen!</a:t>
            </a:r>
          </a:p>
          <a:p>
            <a:pPr>
              <a:lnSpc>
                <a:spcPct val="100000"/>
              </a:lnSpc>
            </a:pPr>
            <a:r>
              <a:rPr lang="de-DE" dirty="0"/>
              <a:t>Macht Fotos von euren Aktionen und teilt sie mit uns!</a:t>
            </a:r>
          </a:p>
          <a:p>
            <a:pPr>
              <a:lnSpc>
                <a:spcPct val="100000"/>
              </a:lnSpc>
            </a:pPr>
            <a:r>
              <a:rPr lang="de-DE" dirty="0"/>
              <a:t>Gemeinsames Motto:</a:t>
            </a:r>
            <a:br>
              <a:rPr lang="de-DE" dirty="0"/>
            </a:br>
            <a:r>
              <a:rPr lang="de-DE" b="1" dirty="0"/>
              <a:t>Psychotherapie ist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#unersetzlich</a:t>
            </a:r>
            <a:r>
              <a:rPr lang="de-DE" b="1" dirty="0"/>
              <a:t> – Nachwuchs finanzieren, Zukunft sichern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D434F2-BAB9-66AC-E90B-95B77F62D0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de-DE" noProof="0" dirty="0"/>
              <a:t>Stand: 20.04.2023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9D5CC7-14A9-562C-DCD0-79CF34D3B5D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9</a:t>
            </a:fld>
            <a:endParaRPr lang="de-DE" noProof="0"/>
          </a:p>
        </p:txBody>
      </p:sp>
      <p:pic>
        <p:nvPicPr>
          <p:cNvPr id="8" name="Grafik 7" descr="Ein Bild, das Text, Straße, draußen enthält.&#10;&#10;Automatisch generierte Beschreibung">
            <a:extLst>
              <a:ext uri="{FF2B5EF4-FFF2-40B4-BE49-F238E27FC236}">
                <a16:creationId xmlns:a16="http://schemas.microsoft.com/office/drawing/2014/main" id="{0706ABE6-85DC-AAAF-B5AD-DC7ED71595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6525">
            <a:off x="7913295" y="462145"/>
            <a:ext cx="3746591" cy="217874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91C9FA3-1ECD-C305-88CA-E4461BCFA44F}"/>
              </a:ext>
            </a:extLst>
          </p:cNvPr>
          <p:cNvSpPr/>
          <p:nvPr/>
        </p:nvSpPr>
        <p:spPr>
          <a:xfrm rot="21119067">
            <a:off x="4359850" y="363707"/>
            <a:ext cx="2210544" cy="11810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Bundesweiter Aktionstag</a:t>
            </a:r>
          </a:p>
          <a:p>
            <a:pPr algn="ctr"/>
            <a:r>
              <a:rPr lang="de-DE" sz="2400" b="1" dirty="0"/>
              <a:t>am 4.5.</a:t>
            </a: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443337DB-AB23-33AD-0685-BD48BA044C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893" y="2302919"/>
            <a:ext cx="3753107" cy="375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8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5">
      <a:dk1>
        <a:srgbClr val="4C483D"/>
      </a:dk1>
      <a:lt1>
        <a:srgbClr val="FFFFFF"/>
      </a:lt1>
      <a:dk2>
        <a:srgbClr val="4C483D"/>
      </a:dk2>
      <a:lt2>
        <a:srgbClr val="F2F2F2"/>
      </a:lt2>
      <a:accent1>
        <a:srgbClr val="F24F4F"/>
      </a:accent1>
      <a:accent2>
        <a:srgbClr val="F24F4F"/>
      </a:accent2>
      <a:accent3>
        <a:srgbClr val="6FD7E2"/>
      </a:accent3>
      <a:accent4>
        <a:srgbClr val="EAD000"/>
      </a:accent4>
      <a:accent5>
        <a:srgbClr val="1A0F49"/>
      </a:accent5>
      <a:accent6>
        <a:srgbClr val="FF4A01"/>
      </a:accent6>
      <a:hlink>
        <a:srgbClr val="1698AF"/>
      </a:hlink>
      <a:folHlink>
        <a:srgbClr val="0F6574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32. Internes Gremium Folien" id="{6D7F5217-6290-0543-A207-BBDF489D98EE}" vid="{1A53A5BE-CC92-B541-8B8C-9D1B6727D48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32 - Internes Gremium V2</Template>
  <TotalTime>0</TotalTime>
  <Words>887</Words>
  <Application>Microsoft Macintosh PowerPoint</Application>
  <PresentationFormat>Breitbild</PresentationFormat>
  <Paragraphs>147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Candara</vt:lpstr>
      <vt:lpstr>Corbel</vt:lpstr>
      <vt:lpstr>Helvetica Neue Medium</vt:lpstr>
      <vt:lpstr>Times New Roman</vt:lpstr>
      <vt:lpstr>Wingdings</vt:lpstr>
      <vt:lpstr>Office-Design</vt:lpstr>
      <vt:lpstr>Finanzierung der Psychotherapie-Weiterbildung</vt:lpstr>
      <vt:lpstr>Warum diese Infoveranstaltung?</vt:lpstr>
      <vt:lpstr>Hintergrund: Reform des PsychThG</vt:lpstr>
      <vt:lpstr>Hintergrund: Reform des PsychThG</vt:lpstr>
      <vt:lpstr>Die neue Weiterbildung</vt:lpstr>
      <vt:lpstr>Wo ist dann das Problem?</vt:lpstr>
      <vt:lpstr>Die Forderungen</vt:lpstr>
      <vt:lpstr>Was könnt ihr tun?</vt:lpstr>
      <vt:lpstr>Mögliche Aktionen</vt:lpstr>
      <vt:lpstr>Ansprechpersonen und Unterstützung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Vereinsarbeit im PsyFaKo e.V.</dc:title>
  <dc:creator>Wolfram Günther</dc:creator>
  <cp:lastModifiedBy>Felix Kiunke</cp:lastModifiedBy>
  <cp:revision>19</cp:revision>
  <dcterms:created xsi:type="dcterms:W3CDTF">2020-11-20T13:14:20Z</dcterms:created>
  <dcterms:modified xsi:type="dcterms:W3CDTF">2023-04-21T12:56:26Z</dcterms:modified>
</cp:coreProperties>
</file>